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9" r:id="rId4"/>
    <p:sldMasterId id="2147483700" r:id="rId5"/>
    <p:sldMasterId id="214748370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5143500" cx="9144000"/>
  <p:notesSz cx="6858000" cy="9144000"/>
  <p:embeddedFontLst>
    <p:embeddedFont>
      <p:font typeface="Raleway"/>
      <p:regular r:id="rId45"/>
      <p:bold r:id="rId46"/>
      <p:italic r:id="rId47"/>
      <p:boldItalic r:id="rId48"/>
    </p:embeddedFont>
    <p:embeddedFont>
      <p:font typeface="Proxima Nova"/>
      <p:regular r:id="rId49"/>
      <p:bold r:id="rId50"/>
      <p:italic r:id="rId51"/>
      <p:boldItalic r:id="rId52"/>
    </p:embeddedFont>
    <p:embeddedFont>
      <p:font typeface="Rubik Light"/>
      <p:regular r:id="rId53"/>
      <p:bold r:id="rId54"/>
      <p:italic r:id="rId55"/>
      <p:boldItalic r:id="rId56"/>
    </p:embeddedFont>
    <p:embeddedFont>
      <p:font typeface="Inter"/>
      <p:regular r:id="rId57"/>
      <p:bold r:id="rId58"/>
    </p:embeddedFont>
    <p:embeddedFont>
      <p:font typeface="Raleway Black"/>
      <p:bold r:id="rId59"/>
      <p:boldItalic r:id="rId60"/>
    </p:embeddedFont>
    <p:embeddedFont>
      <p:font typeface="Alfa Slab One"/>
      <p:regular r:id="rId61"/>
    </p:embeddedFont>
    <p:embeddedFont>
      <p:font typeface="Rubik Medium"/>
      <p:regular r:id="rId62"/>
      <p:bold r:id="rId63"/>
      <p:italic r:id="rId64"/>
      <p:boldItalic r:id="rId65"/>
    </p:embeddedFont>
    <p:embeddedFont>
      <p:font typeface="Montserrat SemiBold"/>
      <p:regular r:id="rId66"/>
      <p:bold r:id="rId67"/>
      <p:italic r:id="rId68"/>
      <p:boldItalic r:id="rId69"/>
    </p:embeddedFont>
    <p:embeddedFont>
      <p:font typeface="Inter Light"/>
      <p:regular r:id="rId70"/>
      <p:bold r:id="rId71"/>
    </p:embeddedFont>
    <p:embeddedFont>
      <p:font typeface="Montserrat"/>
      <p:regular r:id="rId72"/>
      <p:bold r:id="rId73"/>
      <p:italic r:id="rId74"/>
      <p:boldItalic r:id="rId75"/>
    </p:embeddedFont>
    <p:embeddedFont>
      <p:font typeface="Lato"/>
      <p:regular r:id="rId76"/>
      <p:bold r:id="rId77"/>
      <p:italic r:id="rId78"/>
      <p:boldItalic r:id="rId79"/>
    </p:embeddedFont>
    <p:embeddedFont>
      <p:font typeface="Raleway Light"/>
      <p:regular r:id="rId80"/>
      <p:bold r:id="rId81"/>
      <p:italic r:id="rId82"/>
      <p:boldItalic r:id="rId83"/>
    </p:embeddedFont>
    <p:embeddedFont>
      <p:font typeface="Rubik"/>
      <p:regular r:id="rId84"/>
      <p:bold r:id="rId85"/>
      <p:italic r:id="rId86"/>
      <p:boldItalic r:id="rId87"/>
    </p:embeddedFont>
    <p:embeddedFont>
      <p:font typeface="Inter Medium"/>
      <p:regular r:id="rId88"/>
      <p:bold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53664E-4F55-4263-8658-A9E2F36D25DE}">
  <a:tblStyle styleId="{2253664E-4F55-4263-8658-A9E2F36D25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315A24-E5EE-4898-863C-E50FDED1C53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Rubik-regular.fntdata"/><Relationship Id="rId83" Type="http://schemas.openxmlformats.org/officeDocument/2006/relationships/font" Target="fonts/RalewayLight-boldItalic.fntdata"/><Relationship Id="rId42" Type="http://schemas.openxmlformats.org/officeDocument/2006/relationships/slide" Target="slides/slide35.xml"/><Relationship Id="rId86" Type="http://schemas.openxmlformats.org/officeDocument/2006/relationships/font" Target="fonts/Rubik-italic.fntdata"/><Relationship Id="rId41" Type="http://schemas.openxmlformats.org/officeDocument/2006/relationships/slide" Target="slides/slide34.xml"/><Relationship Id="rId85" Type="http://schemas.openxmlformats.org/officeDocument/2006/relationships/font" Target="fonts/Rubik-bold.fntdata"/><Relationship Id="rId44" Type="http://schemas.openxmlformats.org/officeDocument/2006/relationships/slide" Target="slides/slide37.xml"/><Relationship Id="rId88" Type="http://schemas.openxmlformats.org/officeDocument/2006/relationships/font" Target="fonts/InterMedium-regular.fntdata"/><Relationship Id="rId43" Type="http://schemas.openxmlformats.org/officeDocument/2006/relationships/slide" Target="slides/slide36.xml"/><Relationship Id="rId87" Type="http://schemas.openxmlformats.org/officeDocument/2006/relationships/font" Target="fonts/Rubik-boldItalic.fntdata"/><Relationship Id="rId46" Type="http://schemas.openxmlformats.org/officeDocument/2006/relationships/font" Target="fonts/Raleway-bold.fntdata"/><Relationship Id="rId45" Type="http://schemas.openxmlformats.org/officeDocument/2006/relationships/font" Target="fonts/Raleway-regular.fntdata"/><Relationship Id="rId89" Type="http://schemas.openxmlformats.org/officeDocument/2006/relationships/font" Target="fonts/InterMedium-bold.fntdata"/><Relationship Id="rId80" Type="http://schemas.openxmlformats.org/officeDocument/2006/relationships/font" Target="fonts/RalewayLight-regular.fntdata"/><Relationship Id="rId82" Type="http://schemas.openxmlformats.org/officeDocument/2006/relationships/font" Target="fonts/RalewayLight-italic.fntdata"/><Relationship Id="rId81" Type="http://schemas.openxmlformats.org/officeDocument/2006/relationships/font" Target="fonts/Raleway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Montserrat-bold.fntdata"/><Relationship Id="rId72" Type="http://schemas.openxmlformats.org/officeDocument/2006/relationships/font" Target="fonts/Montserrat-regular.fntdata"/><Relationship Id="rId31" Type="http://schemas.openxmlformats.org/officeDocument/2006/relationships/slide" Target="slides/slide24.xml"/><Relationship Id="rId75" Type="http://schemas.openxmlformats.org/officeDocument/2006/relationships/font" Target="fonts/Montserrat-boldItalic.fntdata"/><Relationship Id="rId30" Type="http://schemas.openxmlformats.org/officeDocument/2006/relationships/slide" Target="slides/slide23.xml"/><Relationship Id="rId74" Type="http://schemas.openxmlformats.org/officeDocument/2006/relationships/font" Target="fonts/Montserrat-italic.fntdata"/><Relationship Id="rId33" Type="http://schemas.openxmlformats.org/officeDocument/2006/relationships/slide" Target="slides/slide26.xml"/><Relationship Id="rId77" Type="http://schemas.openxmlformats.org/officeDocument/2006/relationships/font" Target="fonts/Lato-bold.fntdata"/><Relationship Id="rId32" Type="http://schemas.openxmlformats.org/officeDocument/2006/relationships/slide" Target="slides/slide25.xml"/><Relationship Id="rId76" Type="http://schemas.openxmlformats.org/officeDocument/2006/relationships/font" Target="fonts/Lato-regular.fntdata"/><Relationship Id="rId35" Type="http://schemas.openxmlformats.org/officeDocument/2006/relationships/slide" Target="slides/slide28.xml"/><Relationship Id="rId79" Type="http://schemas.openxmlformats.org/officeDocument/2006/relationships/font" Target="fonts/Lato-boldItalic.fntdata"/><Relationship Id="rId34" Type="http://schemas.openxmlformats.org/officeDocument/2006/relationships/slide" Target="slides/slide27.xml"/><Relationship Id="rId78" Type="http://schemas.openxmlformats.org/officeDocument/2006/relationships/font" Target="fonts/Lato-italic.fntdata"/><Relationship Id="rId71" Type="http://schemas.openxmlformats.org/officeDocument/2006/relationships/font" Target="fonts/InterLight-bold.fntdata"/><Relationship Id="rId70" Type="http://schemas.openxmlformats.org/officeDocument/2006/relationships/font" Target="fonts/InterLight-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ubikMedium-regular.fntdata"/><Relationship Id="rId61" Type="http://schemas.openxmlformats.org/officeDocument/2006/relationships/font" Target="fonts/AlfaSlabOne-regular.fntdata"/><Relationship Id="rId20" Type="http://schemas.openxmlformats.org/officeDocument/2006/relationships/slide" Target="slides/slide13.xml"/><Relationship Id="rId64" Type="http://schemas.openxmlformats.org/officeDocument/2006/relationships/font" Target="fonts/RubikMedium-italic.fntdata"/><Relationship Id="rId63" Type="http://schemas.openxmlformats.org/officeDocument/2006/relationships/font" Target="fonts/RubikMedium-bold.fntdata"/><Relationship Id="rId22" Type="http://schemas.openxmlformats.org/officeDocument/2006/relationships/slide" Target="slides/slide15.xml"/><Relationship Id="rId66" Type="http://schemas.openxmlformats.org/officeDocument/2006/relationships/font" Target="fonts/MontserratSemiBold-regular.fntdata"/><Relationship Id="rId21" Type="http://schemas.openxmlformats.org/officeDocument/2006/relationships/slide" Target="slides/slide14.xml"/><Relationship Id="rId65" Type="http://schemas.openxmlformats.org/officeDocument/2006/relationships/font" Target="fonts/RubikMedium-boldItalic.fntdata"/><Relationship Id="rId24" Type="http://schemas.openxmlformats.org/officeDocument/2006/relationships/slide" Target="slides/slide17.xml"/><Relationship Id="rId68" Type="http://schemas.openxmlformats.org/officeDocument/2006/relationships/font" Target="fonts/MontserratSemiBold-italic.fntdata"/><Relationship Id="rId23" Type="http://schemas.openxmlformats.org/officeDocument/2006/relationships/slide" Target="slides/slide16.xml"/><Relationship Id="rId67" Type="http://schemas.openxmlformats.org/officeDocument/2006/relationships/font" Target="fonts/MontserratSemiBold-bold.fntdata"/><Relationship Id="rId60" Type="http://schemas.openxmlformats.org/officeDocument/2006/relationships/font" Target="fonts/RalewayBlack-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MontserratSemiBold-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RubikLight-regular.fntdata"/><Relationship Id="rId52" Type="http://schemas.openxmlformats.org/officeDocument/2006/relationships/font" Target="fonts/ProximaNova-boldItalic.fntdata"/><Relationship Id="rId11" Type="http://schemas.openxmlformats.org/officeDocument/2006/relationships/slide" Target="slides/slide4.xml"/><Relationship Id="rId55" Type="http://schemas.openxmlformats.org/officeDocument/2006/relationships/font" Target="fonts/RubikLight-italic.fntdata"/><Relationship Id="rId10" Type="http://schemas.openxmlformats.org/officeDocument/2006/relationships/slide" Target="slides/slide3.xml"/><Relationship Id="rId54" Type="http://schemas.openxmlformats.org/officeDocument/2006/relationships/font" Target="fonts/RubikLight-bold.fntdata"/><Relationship Id="rId13" Type="http://schemas.openxmlformats.org/officeDocument/2006/relationships/slide" Target="slides/slide6.xml"/><Relationship Id="rId57" Type="http://schemas.openxmlformats.org/officeDocument/2006/relationships/font" Target="fonts/Inter-regular.fntdata"/><Relationship Id="rId12" Type="http://schemas.openxmlformats.org/officeDocument/2006/relationships/slide" Target="slides/slide5.xml"/><Relationship Id="rId56" Type="http://schemas.openxmlformats.org/officeDocument/2006/relationships/font" Target="fonts/RubikLight-boldItalic.fntdata"/><Relationship Id="rId15" Type="http://schemas.openxmlformats.org/officeDocument/2006/relationships/slide" Target="slides/slide8.xml"/><Relationship Id="rId59" Type="http://schemas.openxmlformats.org/officeDocument/2006/relationships/font" Target="fonts/RalewayBlack-bold.fntdata"/><Relationship Id="rId14" Type="http://schemas.openxmlformats.org/officeDocument/2006/relationships/slide" Target="slides/slide7.xml"/><Relationship Id="rId58" Type="http://schemas.openxmlformats.org/officeDocument/2006/relationships/font" Target="fonts/Inter-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a6b2ddcfe1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a6b2ddcfe1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a6ef1b98f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a6ef1b98f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39b63b181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639b63b181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a6ef1b98f5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a6ef1b98f5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ed29362c00_1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ed29362c00_1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a6ef1b98f5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a6ef1b98f5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a6b2ddcfe1_9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a6b2ddcfe1_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Perlu diedit/ditambahkan untuk poin E, F dan 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63ebd3b8bf_3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63ebd3b8bf_3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Perlu diedit/ditambahkan untuk poin E, F dan 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a651a7fb52_1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a651a7fb52_1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Fungsi observasi kinerja dalam siklus peningkatan kinerja:</a:t>
            </a:r>
            <a:endParaRPr/>
          </a:p>
          <a:p>
            <a:pPr indent="0" lvl="0" marL="0" rtl="0" algn="l">
              <a:spcBef>
                <a:spcPts val="0"/>
              </a:spcBef>
              <a:spcAft>
                <a:spcPts val="0"/>
              </a:spcAft>
              <a:buClr>
                <a:schemeClr val="dk1"/>
              </a:buClr>
              <a:buSzPts val="1100"/>
              <a:buFont typeface="Arial"/>
              <a:buNone/>
            </a:pPr>
            <a:r>
              <a:rPr lang="en"/>
              <a:t>Observasi kinerja tidak digunakan sebagai dasar dalam menentukan penilaian kinerja pegawai.</a:t>
            </a:r>
            <a:endParaRPr/>
          </a:p>
          <a:p>
            <a:pPr indent="0" lvl="0" marL="0" rtl="0" algn="l">
              <a:spcBef>
                <a:spcPts val="0"/>
              </a:spcBef>
              <a:spcAft>
                <a:spcPts val="0"/>
              </a:spcAft>
              <a:buNone/>
            </a:pPr>
            <a:r>
              <a:rPr lang="en"/>
              <a:t>Observasi kinerja digunakan untuk menentukan batas dasar kinerja (baseline) sebelum melakukan upaya peningkatan kinerja.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63ebd3b8bf_3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63ebd3b8bf_3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63ebd3b8bf_3_1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63ebd3b8bf_3_1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ed63a2fe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ed63a2fe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a651a7fb52_7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a651a7fb52_7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600">
              <a:solidFill>
                <a:schemeClr val="dk1"/>
              </a:solidFill>
              <a:latin typeface="Raleway Light"/>
              <a:ea typeface="Raleway Light"/>
              <a:cs typeface="Raleway Light"/>
              <a:sym typeface="Raleway Light"/>
            </a:endParaRPr>
          </a:p>
          <a:p>
            <a:pPr indent="-330200" lvl="0" marL="457200" rtl="0" algn="just">
              <a:spcBef>
                <a:spcPts val="1000"/>
              </a:spcBef>
              <a:spcAft>
                <a:spcPts val="0"/>
              </a:spcAft>
              <a:buClr>
                <a:schemeClr val="dk1"/>
              </a:buClr>
              <a:buSzPts val="1600"/>
              <a:buAutoNum type="arabicPeriod"/>
            </a:pPr>
            <a:r>
              <a:rPr b="1" lang="en" sz="1600">
                <a:solidFill>
                  <a:schemeClr val="dk1"/>
                </a:solidFill>
                <a:latin typeface="Raleway"/>
                <a:ea typeface="Raleway"/>
                <a:cs typeface="Raleway"/>
                <a:sym typeface="Raleway"/>
              </a:rPr>
              <a:t>Upaya Refleksi: </a:t>
            </a:r>
            <a:endParaRPr sz="1600">
              <a:solidFill>
                <a:schemeClr val="dk1"/>
              </a:solidFill>
              <a:latin typeface="Raleway Light"/>
              <a:ea typeface="Raleway Light"/>
              <a:cs typeface="Raleway Light"/>
              <a:sym typeface="Raleway Light"/>
            </a:endParaRPr>
          </a:p>
          <a:p>
            <a:pPr indent="-330200" lvl="0" marL="457200" rtl="0" algn="just">
              <a:spcBef>
                <a:spcPts val="1000"/>
              </a:spcBef>
              <a:spcAft>
                <a:spcPts val="0"/>
              </a:spcAft>
              <a:buClr>
                <a:schemeClr val="dk1"/>
              </a:buClr>
              <a:buSzPts val="1600"/>
              <a:buAutoNum type="arabicPeriod"/>
            </a:pPr>
            <a:r>
              <a:rPr b="1" lang="en" sz="1600">
                <a:solidFill>
                  <a:schemeClr val="dk1"/>
                </a:solidFill>
                <a:latin typeface="Raleway"/>
                <a:ea typeface="Raleway"/>
                <a:cs typeface="Raleway"/>
                <a:sym typeface="Raleway"/>
              </a:rPr>
              <a:t>Usaha Belajar: </a:t>
            </a:r>
            <a:endParaRPr sz="1600">
              <a:solidFill>
                <a:schemeClr val="dk1"/>
              </a:solidFill>
              <a:latin typeface="Raleway Light"/>
              <a:ea typeface="Raleway Light"/>
              <a:cs typeface="Raleway Light"/>
              <a:sym typeface="Raleway Light"/>
            </a:endParaRPr>
          </a:p>
          <a:p>
            <a:pPr indent="-330200" lvl="0" marL="457200" rtl="0" algn="just">
              <a:spcBef>
                <a:spcPts val="1000"/>
              </a:spcBef>
              <a:spcAft>
                <a:spcPts val="0"/>
              </a:spcAft>
              <a:buClr>
                <a:schemeClr val="dk1"/>
              </a:buClr>
              <a:buSzPts val="1600"/>
              <a:buAutoNum type="arabicPeriod"/>
            </a:pPr>
            <a:r>
              <a:rPr b="1" lang="en" sz="1600">
                <a:solidFill>
                  <a:schemeClr val="dk1"/>
                </a:solidFill>
                <a:latin typeface="Raleway"/>
                <a:ea typeface="Raleway"/>
                <a:cs typeface="Raleway"/>
                <a:sym typeface="Raleway"/>
              </a:rPr>
              <a:t>Perubahan Praktik:</a:t>
            </a:r>
            <a:r>
              <a:rPr lang="en" sz="1600">
                <a:solidFill>
                  <a:schemeClr val="dk1"/>
                </a:solidFill>
                <a:latin typeface="Raleway Light"/>
                <a:ea typeface="Raleway Light"/>
                <a:cs typeface="Raleway Light"/>
                <a:sym typeface="Raleway Light"/>
              </a:rPr>
              <a:t> </a:t>
            </a:r>
            <a:endParaRPr sz="1600">
              <a:solidFill>
                <a:schemeClr val="dk1"/>
              </a:solidFill>
              <a:latin typeface="Raleway Light"/>
              <a:ea typeface="Raleway Light"/>
              <a:cs typeface="Raleway Light"/>
              <a:sym typeface="Raleway Light"/>
            </a:endParaRPr>
          </a:p>
          <a:p>
            <a:pPr indent="0" lvl="0" marL="0" rtl="0" algn="l">
              <a:spcBef>
                <a:spcPts val="10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63e81b5831_14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63e81b5831_14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Fungsi observasi kinerja dalam siklus peningkatan kinerja:</a:t>
            </a:r>
            <a:endParaRPr/>
          </a:p>
          <a:p>
            <a:pPr indent="0" lvl="0" marL="0" rtl="0" algn="l">
              <a:spcBef>
                <a:spcPts val="0"/>
              </a:spcBef>
              <a:spcAft>
                <a:spcPts val="0"/>
              </a:spcAft>
              <a:buNone/>
            </a:pPr>
            <a:r>
              <a:rPr lang="en"/>
              <a:t>Observasi kinerja tidak digunakan sebagai dasar dalam menentukan penilaian kinerja pegawai.</a:t>
            </a:r>
            <a:endParaRPr/>
          </a:p>
          <a:p>
            <a:pPr indent="0" lvl="0" marL="0" rtl="0" algn="l">
              <a:spcBef>
                <a:spcPts val="0"/>
              </a:spcBef>
              <a:spcAft>
                <a:spcPts val="0"/>
              </a:spcAft>
              <a:buNone/>
            </a:pPr>
            <a:r>
              <a:rPr lang="en"/>
              <a:t>Observasi kinerja digunakan untuk menentukan batas dasar kinerja (baseline) sebelum melakukan upaya peningkatan kinerja.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a6ef1b98f5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a6ef1b98f5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ed29362c00_1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1ed29362c00_1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63e81b5831_14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63e81b5831_1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Fungsi observasi kinerja dalam siklus peningkatan kinerja:</a:t>
            </a:r>
            <a:endParaRPr/>
          </a:p>
          <a:p>
            <a:pPr indent="0" lvl="0" marL="0" rtl="0" algn="l">
              <a:spcBef>
                <a:spcPts val="0"/>
              </a:spcBef>
              <a:spcAft>
                <a:spcPts val="0"/>
              </a:spcAft>
              <a:buNone/>
            </a:pPr>
            <a:r>
              <a:rPr lang="en"/>
              <a:t>Observasi kinerja tidak digunakan sebagai dasar dalam menentukan penilaian kinerja pegawai.</a:t>
            </a:r>
            <a:endParaRPr/>
          </a:p>
          <a:p>
            <a:pPr indent="0" lvl="0" marL="0" rtl="0" algn="l">
              <a:spcBef>
                <a:spcPts val="0"/>
              </a:spcBef>
              <a:spcAft>
                <a:spcPts val="0"/>
              </a:spcAft>
              <a:buNone/>
            </a:pPr>
            <a:r>
              <a:rPr lang="en"/>
              <a:t>Observasi kinerja digunakan untuk menentukan batas dasar kinerja (baseline) sebelum melakukan upaya peningkatan kinerja.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a6ef1b98f5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a6ef1b98f5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a651a7fb52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a651a7fb52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Pelatihan</a:t>
            </a:r>
            <a:endParaRPr/>
          </a:p>
          <a:p>
            <a:pPr indent="0" lvl="0" marL="0" rtl="0" algn="l">
              <a:spcBef>
                <a:spcPts val="0"/>
              </a:spcBef>
              <a:spcAft>
                <a:spcPts val="0"/>
              </a:spcAft>
              <a:buNone/>
            </a:pPr>
            <a:r>
              <a:rPr lang="en"/>
              <a:t>Pendidikan</a:t>
            </a:r>
            <a:endParaRPr/>
          </a:p>
          <a:p>
            <a:pPr indent="0" lvl="0" marL="0" rtl="0" algn="l">
              <a:spcBef>
                <a:spcPts val="0"/>
              </a:spcBef>
              <a:spcAft>
                <a:spcPts val="0"/>
              </a:spcAft>
              <a:buNone/>
            </a:pPr>
            <a:r>
              <a:rPr lang="en"/>
              <a:t>Komunitas Belajar</a:t>
            </a:r>
            <a:endParaRPr/>
          </a:p>
          <a:p>
            <a:pPr indent="0" lvl="0" marL="0" rtl="0" algn="l">
              <a:spcBef>
                <a:spcPts val="0"/>
              </a:spcBef>
              <a:spcAft>
                <a:spcPts val="0"/>
              </a:spcAft>
              <a:buNone/>
            </a:pPr>
            <a:r>
              <a:rPr lang="en"/>
              <a:t>Pembuatan Konten</a:t>
            </a:r>
            <a:endParaRPr/>
          </a:p>
          <a:p>
            <a:pPr indent="0" lvl="0" marL="0" rtl="0" algn="l">
              <a:spcBef>
                <a:spcPts val="0"/>
              </a:spcBef>
              <a:spcAft>
                <a:spcPts val="0"/>
              </a:spcAft>
              <a:buNone/>
            </a:pPr>
            <a:r>
              <a:rPr lang="en"/>
              <a:t>Berbagi Praktik Baik</a:t>
            </a:r>
            <a:endParaRPr/>
          </a:p>
          <a:p>
            <a:pPr indent="0" lvl="0" marL="0" rtl="0" algn="l">
              <a:spcBef>
                <a:spcPts val="0"/>
              </a:spcBef>
              <a:spcAft>
                <a:spcPts val="0"/>
              </a:spcAft>
              <a:buNone/>
            </a:pPr>
            <a:r>
              <a:rPr lang="en"/>
              <a:t>Coaching/ Mentoring</a:t>
            </a:r>
            <a:endParaRPr/>
          </a:p>
          <a:p>
            <a:pPr indent="0" lvl="0" marL="0" rtl="0" algn="l">
              <a:spcBef>
                <a:spcPts val="0"/>
              </a:spcBef>
              <a:spcAft>
                <a:spcPts val="0"/>
              </a:spcAft>
              <a:buNone/>
            </a:pPr>
            <a:r>
              <a:rPr lang="en"/>
              <a:t>Observasi Pembelajaran</a:t>
            </a:r>
            <a:endParaRPr/>
          </a:p>
          <a:p>
            <a:pPr indent="0" lvl="0" marL="0" rtl="0" algn="l">
              <a:spcBef>
                <a:spcPts val="0"/>
              </a:spcBef>
              <a:spcAft>
                <a:spcPts val="0"/>
              </a:spcAft>
              <a:buNone/>
            </a:pPr>
            <a:r>
              <a:rPr lang="en"/>
              <a:t>Praktik Magang</a:t>
            </a:r>
            <a:endParaRPr/>
          </a:p>
          <a:p>
            <a:pPr indent="0" lvl="0" marL="0" rtl="0" algn="l">
              <a:spcBef>
                <a:spcPts val="0"/>
              </a:spcBef>
              <a:spcAft>
                <a:spcPts val="0"/>
              </a:spcAft>
              <a:buNone/>
            </a:pPr>
            <a:r>
              <a:rPr lang="en"/>
              <a:t>Seminar/ Lokakarya dll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a6b2ddcfe1_9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a6b2ddcfe1_9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Pelatihan</a:t>
            </a:r>
            <a:endParaRPr/>
          </a:p>
          <a:p>
            <a:pPr indent="0" lvl="0" marL="0" rtl="0" algn="l">
              <a:spcBef>
                <a:spcPts val="0"/>
              </a:spcBef>
              <a:spcAft>
                <a:spcPts val="0"/>
              </a:spcAft>
              <a:buNone/>
            </a:pPr>
            <a:r>
              <a:rPr lang="en"/>
              <a:t>Pendidikan</a:t>
            </a:r>
            <a:endParaRPr/>
          </a:p>
          <a:p>
            <a:pPr indent="0" lvl="0" marL="0" rtl="0" algn="l">
              <a:spcBef>
                <a:spcPts val="0"/>
              </a:spcBef>
              <a:spcAft>
                <a:spcPts val="0"/>
              </a:spcAft>
              <a:buNone/>
            </a:pPr>
            <a:r>
              <a:rPr lang="en"/>
              <a:t>Komunitas Belajar</a:t>
            </a:r>
            <a:endParaRPr/>
          </a:p>
          <a:p>
            <a:pPr indent="0" lvl="0" marL="0" rtl="0" algn="l">
              <a:spcBef>
                <a:spcPts val="0"/>
              </a:spcBef>
              <a:spcAft>
                <a:spcPts val="0"/>
              </a:spcAft>
              <a:buNone/>
            </a:pPr>
            <a:r>
              <a:rPr lang="en"/>
              <a:t>Pembuatan Konten</a:t>
            </a:r>
            <a:endParaRPr/>
          </a:p>
          <a:p>
            <a:pPr indent="0" lvl="0" marL="0" rtl="0" algn="l">
              <a:spcBef>
                <a:spcPts val="0"/>
              </a:spcBef>
              <a:spcAft>
                <a:spcPts val="0"/>
              </a:spcAft>
              <a:buNone/>
            </a:pPr>
            <a:r>
              <a:rPr lang="en"/>
              <a:t>Berbagi Praktik Baik</a:t>
            </a:r>
            <a:endParaRPr/>
          </a:p>
          <a:p>
            <a:pPr indent="0" lvl="0" marL="0" rtl="0" algn="l">
              <a:spcBef>
                <a:spcPts val="0"/>
              </a:spcBef>
              <a:spcAft>
                <a:spcPts val="0"/>
              </a:spcAft>
              <a:buNone/>
            </a:pPr>
            <a:r>
              <a:rPr lang="en"/>
              <a:t>Coaching/ Mentoring</a:t>
            </a:r>
            <a:endParaRPr/>
          </a:p>
          <a:p>
            <a:pPr indent="0" lvl="0" marL="0" rtl="0" algn="l">
              <a:spcBef>
                <a:spcPts val="0"/>
              </a:spcBef>
              <a:spcAft>
                <a:spcPts val="0"/>
              </a:spcAft>
              <a:buNone/>
            </a:pPr>
            <a:r>
              <a:rPr lang="en"/>
              <a:t>Observasi Pembelajaran</a:t>
            </a:r>
            <a:endParaRPr/>
          </a:p>
          <a:p>
            <a:pPr indent="0" lvl="0" marL="0" rtl="0" algn="l">
              <a:spcBef>
                <a:spcPts val="0"/>
              </a:spcBef>
              <a:spcAft>
                <a:spcPts val="0"/>
              </a:spcAft>
              <a:buNone/>
            </a:pPr>
            <a:r>
              <a:rPr lang="en"/>
              <a:t>Praktik Magang</a:t>
            </a:r>
            <a:endParaRPr/>
          </a:p>
          <a:p>
            <a:pPr indent="0" lvl="0" marL="0" rtl="0" algn="l">
              <a:spcBef>
                <a:spcPts val="0"/>
              </a:spcBef>
              <a:spcAft>
                <a:spcPts val="0"/>
              </a:spcAft>
              <a:buNone/>
            </a:pPr>
            <a:r>
              <a:rPr lang="en"/>
              <a:t>Seminar/ Lokakarya dll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ed29362c00_1_1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ed29362c00_1_1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63e81b5831_14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63e81b5831_1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39b63b18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39b63b18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63e81b5831_14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63e81b5831_14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a6ef1b98f5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a6ef1b98f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a651a7fb52_1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a651a7fb52_1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a651a7fb52_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a651a7fb52_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63e81b5831_14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63e81b5831_14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Ibu Y:</a:t>
            </a:r>
            <a:endParaRPr/>
          </a:p>
          <a:p>
            <a:pPr indent="0" lvl="0" marL="0" rtl="0" algn="l">
              <a:spcBef>
                <a:spcPts val="0"/>
              </a:spcBef>
              <a:spcAft>
                <a:spcPts val="0"/>
              </a:spcAft>
              <a:buNone/>
            </a:pPr>
            <a:r>
              <a:rPr lang="en"/>
              <a:t>• Rating praktik kinerja: Di atas ekspetasi</a:t>
            </a:r>
            <a:endParaRPr/>
          </a:p>
          <a:p>
            <a:pPr indent="0" lvl="0" marL="0" rtl="0" algn="l">
              <a:spcBef>
                <a:spcPts val="0"/>
              </a:spcBef>
              <a:spcAft>
                <a:spcPts val="0"/>
              </a:spcAft>
              <a:buNone/>
            </a:pPr>
            <a:r>
              <a:rPr lang="en"/>
              <a:t>• Poin pengembangan kompetensi: akumulasi 64 poin krn ambil kegiatan x</a:t>
            </a:r>
            <a:endParaRPr/>
          </a:p>
          <a:p>
            <a:pPr indent="0" lvl="0" marL="0" rtl="0" algn="l">
              <a:spcBef>
                <a:spcPts val="0"/>
              </a:spcBef>
              <a:spcAft>
                <a:spcPts val="0"/>
              </a:spcAft>
              <a:buNone/>
            </a:pPr>
            <a:r>
              <a:rPr lang="en"/>
              <a:t>• Rating perilaku kerja: sesuai ekspetasi pimpinan</a:t>
            </a:r>
            <a:endParaRPr/>
          </a:p>
          <a:p>
            <a:pPr indent="0" lvl="0" marL="0" rtl="0" algn="l">
              <a:spcBef>
                <a:spcPts val="0"/>
              </a:spcBef>
              <a:spcAft>
                <a:spcPts val="0"/>
              </a:spcAft>
              <a:buNone/>
            </a:pPr>
            <a:r>
              <a:rPr lang="en"/>
              <a:t>• penetapan predikat kinerja: KS akhirnya decide kasih predikat </a:t>
            </a:r>
            <a:r>
              <a:rPr b="1" lang="en"/>
              <a:t>“BAIK”</a:t>
            </a:r>
            <a:endParaRPr b="1"/>
          </a:p>
          <a:p>
            <a:pPr indent="0" lvl="0" marL="0" rtl="0" algn="l">
              <a:spcBef>
                <a:spcPts val="0"/>
              </a:spcBef>
              <a:spcAft>
                <a:spcPts val="0"/>
              </a:spcAft>
              <a:buNone/>
            </a:pPr>
            <a:r>
              <a:rPr lang="en"/>
              <a:t>• angka kreditnya =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ed63a2fe9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ed63a2fe9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ed63a2fe9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ed63a2fe9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a6ef1b98f5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a6ef1b98f5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39b63b181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39b63b181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39b63b18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39b63b18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Permenpan No 1 Tahun 2023 menghapus penilaian angka kredit (DUPAK). Pola lama yang menghargai kegiatan dengan kredit dihapuskan, diarahkan pada ekspektasi atasan sebagai penanggung jawab pencapaian tujuan dan sasaran kinerja organisasi. Perlu ada transformasi pengelolaan kinerja pegawai.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Pada akhir pengelolaan kinerja, atasan melakukan penilaian kinerja dengan melakukan Penetapan Predikat Kinerja. Predikat Kinerja yang didapatkan pegawai dikonversikan menjadi angka kredit. Perolehan Angka Kredit berdasarkan koefisien predikat dan jenjang jabatan.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639b63b181_5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639b63b181_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Permenpan No 1 Tahun 2023 menghapus penilaian angka kredit (DUPAK). Pola lama yang menghargai kegiatan dengan kredit dihapuskan, diarahkan pada ekspektasi atasan sebagai penanggung jawab pencapaian tujuan dan sasaran kinerja organisasi. Perlu ada transformasi pengelolaan kinerja pegawai.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Pada akhir pengelolaan kinerja, atasan melakukan penilaian kinerja dengan melakukan Penetapan Predikat Kinerja. Predikat Kinerja yang didapatkan pegawai dikonversikan menjadi angka kredit. Perolehan Angka Kredit berdasarkan koefisien predikat dan jenjang jabatan.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3e81b5831_1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63e81b5831_1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 yg mau dideliver:</a:t>
            </a:r>
            <a:endParaRPr/>
          </a:p>
          <a:p>
            <a:pPr indent="-298450" lvl="0" marL="457200" rtl="0" algn="l">
              <a:spcBef>
                <a:spcPts val="0"/>
              </a:spcBef>
              <a:spcAft>
                <a:spcPts val="0"/>
              </a:spcAft>
              <a:buSzPts val="1100"/>
              <a:buChar char="●"/>
            </a:pPr>
            <a:r>
              <a:rPr lang="en"/>
              <a:t>Berangkat dari transformasi asn menpan, dikbud mau bikin transformasi pembelajaran</a:t>
            </a:r>
            <a:endParaRPr/>
          </a:p>
          <a:p>
            <a:pPr indent="-298450" lvl="0" marL="457200" rtl="0" algn="l">
              <a:spcBef>
                <a:spcPts val="0"/>
              </a:spcBef>
              <a:spcAft>
                <a:spcPts val="0"/>
              </a:spcAft>
              <a:buSzPts val="1100"/>
              <a:buChar char="●"/>
            </a:pPr>
            <a:r>
              <a:rPr lang="en"/>
              <a:t>Hence ada 2 POV</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peningkatan kinerja di kelas, satuan pendidikan dan daerah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63e81b5831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63e81b5831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peningkatan kinerja di kelas, satuan pendidikan dan daerah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ed63a2fe9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ed63a2fe9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81246"/>
            <a:ext cx="7886700" cy="426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800"/>
              <a:buNone/>
              <a:defRPr sz="1800"/>
            </a:lvl1pPr>
            <a:lvl2pPr lvl="1" rtl="0" algn="l">
              <a:lnSpc>
                <a:spcPct val="100000"/>
              </a:lnSpc>
              <a:spcBef>
                <a:spcPts val="0"/>
              </a:spcBef>
              <a:spcAft>
                <a:spcPts val="0"/>
              </a:spcAft>
              <a:buSzPts val="1800"/>
              <a:buNone/>
              <a:defRPr sz="1800"/>
            </a:lvl2pPr>
            <a:lvl3pPr lvl="2" rtl="0" algn="l">
              <a:lnSpc>
                <a:spcPct val="100000"/>
              </a:lnSpc>
              <a:spcBef>
                <a:spcPts val="0"/>
              </a:spcBef>
              <a:spcAft>
                <a:spcPts val="0"/>
              </a:spcAft>
              <a:buSzPts val="1800"/>
              <a:buNone/>
              <a:defRPr sz="1800"/>
            </a:lvl3pPr>
            <a:lvl4pPr lvl="3" rtl="0" algn="l">
              <a:lnSpc>
                <a:spcPct val="100000"/>
              </a:lnSpc>
              <a:spcBef>
                <a:spcPts val="0"/>
              </a:spcBef>
              <a:spcAft>
                <a:spcPts val="0"/>
              </a:spcAft>
              <a:buSzPts val="1800"/>
              <a:buNone/>
              <a:defRPr sz="1800"/>
            </a:lvl4pPr>
            <a:lvl5pPr lvl="4" rtl="0" algn="l">
              <a:lnSpc>
                <a:spcPct val="100000"/>
              </a:lnSpc>
              <a:spcBef>
                <a:spcPts val="0"/>
              </a:spcBef>
              <a:spcAft>
                <a:spcPts val="0"/>
              </a:spcAft>
              <a:buSzPts val="1800"/>
              <a:buNone/>
              <a:defRPr sz="1800"/>
            </a:lvl5pPr>
            <a:lvl6pPr lvl="5" rtl="0" algn="l">
              <a:lnSpc>
                <a:spcPct val="100000"/>
              </a:lnSpc>
              <a:spcBef>
                <a:spcPts val="0"/>
              </a:spcBef>
              <a:spcAft>
                <a:spcPts val="0"/>
              </a:spcAft>
              <a:buSzPts val="1800"/>
              <a:buNone/>
              <a:defRPr sz="1800"/>
            </a:lvl6pPr>
            <a:lvl7pPr lvl="6" rtl="0" algn="l">
              <a:lnSpc>
                <a:spcPct val="100000"/>
              </a:lnSpc>
              <a:spcBef>
                <a:spcPts val="0"/>
              </a:spcBef>
              <a:spcAft>
                <a:spcPts val="0"/>
              </a:spcAft>
              <a:buSzPts val="1800"/>
              <a:buNone/>
              <a:defRPr sz="1800"/>
            </a:lvl7pPr>
            <a:lvl8pPr lvl="7" rtl="0" algn="l">
              <a:lnSpc>
                <a:spcPct val="100000"/>
              </a:lnSpc>
              <a:spcBef>
                <a:spcPts val="0"/>
              </a:spcBef>
              <a:spcAft>
                <a:spcPts val="0"/>
              </a:spcAft>
              <a:buSzPts val="1800"/>
              <a:buNone/>
              <a:defRPr sz="1800"/>
            </a:lvl8pPr>
            <a:lvl9pPr lvl="8" rtl="0" algn="l">
              <a:lnSpc>
                <a:spcPct val="100000"/>
              </a:lnSpc>
              <a:spcBef>
                <a:spcPts val="0"/>
              </a:spcBef>
              <a:spcAft>
                <a:spcPts val="0"/>
              </a:spcAft>
              <a:buSzPts val="1800"/>
              <a:buNone/>
              <a:defRPr sz="18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TITLE_AND_BODY_9_1">
    <p:spTree>
      <p:nvGrpSpPr>
        <p:cNvPr id="56" name="Shape 56"/>
        <p:cNvGrpSpPr/>
        <p:nvPr/>
      </p:nvGrpSpPr>
      <p:grpSpPr>
        <a:xfrm>
          <a:off x="0" y="0"/>
          <a:ext cx="0" cy="0"/>
          <a:chOff x="0" y="0"/>
          <a:chExt cx="0" cy="0"/>
        </a:xfrm>
      </p:grpSpPr>
      <p:sp>
        <p:nvSpPr>
          <p:cNvPr id="57" name="Google Shape;57;p14"/>
          <p:cNvSpPr txBox="1"/>
          <p:nvPr>
            <p:ph type="title"/>
          </p:nvPr>
        </p:nvSpPr>
        <p:spPr>
          <a:xfrm>
            <a:off x="153675" y="132750"/>
            <a:ext cx="8859300" cy="376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73763"/>
              </a:buClr>
              <a:buSzPts val="1800"/>
              <a:buNone/>
              <a:defRPr b="1" sz="1800">
                <a:solidFill>
                  <a:srgbClr val="073763"/>
                </a:solidFill>
              </a:defRPr>
            </a:lvl1pPr>
            <a:lvl2pPr lvl="1" rtl="0" algn="l">
              <a:lnSpc>
                <a:spcPct val="100000"/>
              </a:lnSpc>
              <a:spcBef>
                <a:spcPts val="0"/>
              </a:spcBef>
              <a:spcAft>
                <a:spcPts val="0"/>
              </a:spcAft>
              <a:buClr>
                <a:srgbClr val="073763"/>
              </a:buClr>
              <a:buSzPts val="1100"/>
              <a:buNone/>
              <a:defRPr b="1">
                <a:solidFill>
                  <a:srgbClr val="073763"/>
                </a:solidFill>
              </a:defRPr>
            </a:lvl2pPr>
            <a:lvl3pPr lvl="2" rtl="0" algn="l">
              <a:lnSpc>
                <a:spcPct val="100000"/>
              </a:lnSpc>
              <a:spcBef>
                <a:spcPts val="0"/>
              </a:spcBef>
              <a:spcAft>
                <a:spcPts val="0"/>
              </a:spcAft>
              <a:buClr>
                <a:srgbClr val="073763"/>
              </a:buClr>
              <a:buSzPts val="1100"/>
              <a:buNone/>
              <a:defRPr b="1">
                <a:solidFill>
                  <a:srgbClr val="073763"/>
                </a:solidFill>
              </a:defRPr>
            </a:lvl3pPr>
            <a:lvl4pPr lvl="3" rtl="0" algn="l">
              <a:lnSpc>
                <a:spcPct val="100000"/>
              </a:lnSpc>
              <a:spcBef>
                <a:spcPts val="0"/>
              </a:spcBef>
              <a:spcAft>
                <a:spcPts val="0"/>
              </a:spcAft>
              <a:buClr>
                <a:srgbClr val="073763"/>
              </a:buClr>
              <a:buSzPts val="1100"/>
              <a:buNone/>
              <a:defRPr b="1">
                <a:solidFill>
                  <a:srgbClr val="073763"/>
                </a:solidFill>
              </a:defRPr>
            </a:lvl4pPr>
            <a:lvl5pPr lvl="4" rtl="0" algn="l">
              <a:lnSpc>
                <a:spcPct val="100000"/>
              </a:lnSpc>
              <a:spcBef>
                <a:spcPts val="0"/>
              </a:spcBef>
              <a:spcAft>
                <a:spcPts val="0"/>
              </a:spcAft>
              <a:buClr>
                <a:srgbClr val="073763"/>
              </a:buClr>
              <a:buSzPts val="1100"/>
              <a:buNone/>
              <a:defRPr b="1">
                <a:solidFill>
                  <a:srgbClr val="073763"/>
                </a:solidFill>
              </a:defRPr>
            </a:lvl5pPr>
            <a:lvl6pPr lvl="5" rtl="0" algn="l">
              <a:lnSpc>
                <a:spcPct val="100000"/>
              </a:lnSpc>
              <a:spcBef>
                <a:spcPts val="0"/>
              </a:spcBef>
              <a:spcAft>
                <a:spcPts val="0"/>
              </a:spcAft>
              <a:buClr>
                <a:srgbClr val="073763"/>
              </a:buClr>
              <a:buSzPts val="1100"/>
              <a:buNone/>
              <a:defRPr b="1">
                <a:solidFill>
                  <a:srgbClr val="073763"/>
                </a:solidFill>
              </a:defRPr>
            </a:lvl6pPr>
            <a:lvl7pPr lvl="6" rtl="0" algn="l">
              <a:lnSpc>
                <a:spcPct val="100000"/>
              </a:lnSpc>
              <a:spcBef>
                <a:spcPts val="0"/>
              </a:spcBef>
              <a:spcAft>
                <a:spcPts val="0"/>
              </a:spcAft>
              <a:buClr>
                <a:srgbClr val="073763"/>
              </a:buClr>
              <a:buSzPts val="1100"/>
              <a:buNone/>
              <a:defRPr b="1">
                <a:solidFill>
                  <a:srgbClr val="073763"/>
                </a:solidFill>
              </a:defRPr>
            </a:lvl7pPr>
            <a:lvl8pPr lvl="7" rtl="0" algn="l">
              <a:lnSpc>
                <a:spcPct val="100000"/>
              </a:lnSpc>
              <a:spcBef>
                <a:spcPts val="0"/>
              </a:spcBef>
              <a:spcAft>
                <a:spcPts val="0"/>
              </a:spcAft>
              <a:buClr>
                <a:srgbClr val="073763"/>
              </a:buClr>
              <a:buSzPts val="1100"/>
              <a:buNone/>
              <a:defRPr b="1">
                <a:solidFill>
                  <a:srgbClr val="073763"/>
                </a:solidFill>
              </a:defRPr>
            </a:lvl8pPr>
            <a:lvl9pPr lvl="8" rtl="0" algn="l">
              <a:lnSpc>
                <a:spcPct val="100000"/>
              </a:lnSpc>
              <a:spcBef>
                <a:spcPts val="0"/>
              </a:spcBef>
              <a:spcAft>
                <a:spcPts val="0"/>
              </a:spcAft>
              <a:buClr>
                <a:srgbClr val="073763"/>
              </a:buClr>
              <a:buSzPts val="1100"/>
              <a:buNone/>
              <a:defRPr b="1">
                <a:solidFill>
                  <a:srgbClr val="073763"/>
                </a:solidFill>
              </a:defRPr>
            </a:lvl9pPr>
          </a:lstStyle>
          <a:p/>
        </p:txBody>
      </p:sp>
      <p:sp>
        <p:nvSpPr>
          <p:cNvPr id="58" name="Google Shape;58;p14"/>
          <p:cNvSpPr/>
          <p:nvPr/>
        </p:nvSpPr>
        <p:spPr>
          <a:xfrm>
            <a:off x="0" y="4767270"/>
            <a:ext cx="9144000" cy="376200"/>
          </a:xfrm>
          <a:prstGeom prst="rect">
            <a:avLst/>
          </a:prstGeom>
          <a:solidFill>
            <a:srgbClr val="073763"/>
          </a:solidFill>
          <a:ln cap="flat" cmpd="sng" w="12700">
            <a:solidFill>
              <a:srgbClr val="07376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59" name="Google Shape;59;p14"/>
          <p:cNvSpPr txBox="1"/>
          <p:nvPr>
            <p:ph idx="12" type="sldNum"/>
          </p:nvPr>
        </p:nvSpPr>
        <p:spPr>
          <a:xfrm>
            <a:off x="8682175" y="4823394"/>
            <a:ext cx="415200" cy="2640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4"/>
          <p:cNvSpPr txBox="1"/>
          <p:nvPr/>
        </p:nvSpPr>
        <p:spPr>
          <a:xfrm>
            <a:off x="5414200" y="4866975"/>
            <a:ext cx="3408000" cy="190500"/>
          </a:xfrm>
          <a:prstGeom prst="rect">
            <a:avLst/>
          </a:prstGeom>
          <a:noFill/>
          <a:ln>
            <a:noFill/>
          </a:ln>
        </p:spPr>
        <p:txBody>
          <a:bodyPr anchorCtr="0" anchor="t" bIns="25700" lIns="25700" spcFirstLastPara="1" rIns="25700" wrap="square" tIns="25700">
            <a:spAutoFit/>
          </a:bodyPr>
          <a:lstStyle/>
          <a:p>
            <a:pPr indent="254000" lvl="1" marL="0" marR="0" rtl="0" algn="r">
              <a:lnSpc>
                <a:spcPct val="100000"/>
              </a:lnSpc>
              <a:spcBef>
                <a:spcPts val="0"/>
              </a:spcBef>
              <a:spcAft>
                <a:spcPts val="0"/>
              </a:spcAft>
              <a:buClr>
                <a:srgbClr val="FFFFFF"/>
              </a:buClr>
              <a:buSzPts val="600"/>
              <a:buFont typeface="Arial"/>
              <a:buNone/>
            </a:pPr>
            <a:r>
              <a:rPr b="0" i="0" lang="en" sz="900" u="none" cap="none" strike="noStrike">
                <a:solidFill>
                  <a:srgbClr val="FFFFFF"/>
                </a:solidFill>
                <a:latin typeface="Arial"/>
                <a:ea typeface="Arial"/>
                <a:cs typeface="Arial"/>
                <a:sym typeface="Arial"/>
              </a:rPr>
              <a:t>Kementerian Pendidikan, Kebudayaan, Riset, dan Teknologi</a:t>
            </a:r>
            <a:endParaRPr b="0" i="0" sz="900" u="none" cap="none" strike="noStrike">
              <a:solidFill>
                <a:srgbClr val="000000"/>
              </a:solidFill>
              <a:latin typeface="Arial"/>
              <a:ea typeface="Arial"/>
              <a:cs typeface="Arial"/>
              <a:sym typeface="Arial"/>
            </a:endParaRPr>
          </a:p>
        </p:txBody>
      </p:sp>
      <p:pic>
        <p:nvPicPr>
          <p:cNvPr descr="Google Shape;12;p5" id="61" name="Google Shape;61;p14"/>
          <p:cNvPicPr preferRelativeResize="0"/>
          <p:nvPr/>
        </p:nvPicPr>
        <p:blipFill rotWithShape="1">
          <a:blip r:embed="rId2">
            <a:alphaModFix/>
          </a:blip>
          <a:srcRect b="0" l="0" r="0" t="0"/>
          <a:stretch/>
        </p:blipFill>
        <p:spPr>
          <a:xfrm>
            <a:off x="5291903" y="4808597"/>
            <a:ext cx="415180" cy="29352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layout 1">
  <p:cSld name="1_End slide layout_1">
    <p:spTree>
      <p:nvGrpSpPr>
        <p:cNvPr id="62" name="Shape 62"/>
        <p:cNvGrpSpPr/>
        <p:nvPr/>
      </p:nvGrpSpPr>
      <p:grpSpPr>
        <a:xfrm>
          <a:off x="0" y="0"/>
          <a:ext cx="0" cy="0"/>
          <a:chOff x="0" y="0"/>
          <a:chExt cx="0" cy="0"/>
        </a:xfrm>
      </p:grpSpPr>
      <p:pic>
        <p:nvPicPr>
          <p:cNvPr id="63" name="Google Shape;63;p15"/>
          <p:cNvPicPr preferRelativeResize="0"/>
          <p:nvPr/>
        </p:nvPicPr>
        <p:blipFill rotWithShape="1">
          <a:blip r:embed="rId2">
            <a:alphaModFix amt="51000"/>
          </a:blip>
          <a:srcRect b="3418" l="0" r="0" t="3428"/>
          <a:stretch/>
        </p:blipFill>
        <p:spPr>
          <a:xfrm>
            <a:off x="-8300" y="0"/>
            <a:ext cx="9143800" cy="5143500"/>
          </a:xfrm>
          <a:prstGeom prst="rect">
            <a:avLst/>
          </a:prstGeom>
          <a:noFill/>
          <a:ln>
            <a:noFill/>
          </a:ln>
        </p:spPr>
      </p:pic>
      <p:sp>
        <p:nvSpPr>
          <p:cNvPr id="64" name="Google Shape;64;p15"/>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layout">
  <p:cSld name="1_End slide layout_2">
    <p:spTree>
      <p:nvGrpSpPr>
        <p:cNvPr id="65" name="Shape 65"/>
        <p:cNvGrpSpPr/>
        <p:nvPr/>
      </p:nvGrpSpPr>
      <p:grpSpPr>
        <a:xfrm>
          <a:off x="0" y="0"/>
          <a:ext cx="0" cy="0"/>
          <a:chOff x="0" y="0"/>
          <a:chExt cx="0" cy="0"/>
        </a:xfrm>
      </p:grpSpPr>
      <p:sp>
        <p:nvSpPr>
          <p:cNvPr id="66" name="Google Shape;6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a:off x="0" y="4767270"/>
            <a:ext cx="9144000" cy="376200"/>
          </a:xfrm>
          <a:prstGeom prst="rect">
            <a:avLst/>
          </a:prstGeom>
          <a:solidFill>
            <a:srgbClr val="1F3864"/>
          </a:solidFill>
          <a:ln cap="flat" cmpd="sng" w="12700">
            <a:solidFill>
              <a:srgbClr val="1F386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Arial"/>
              <a:ea typeface="Arial"/>
              <a:cs typeface="Arial"/>
              <a:sym typeface="Arial"/>
            </a:endParaRPr>
          </a:p>
        </p:txBody>
      </p:sp>
      <p:pic>
        <p:nvPicPr>
          <p:cNvPr id="68" name="Google Shape;68;p16"/>
          <p:cNvPicPr preferRelativeResize="0"/>
          <p:nvPr/>
        </p:nvPicPr>
        <p:blipFill rotWithShape="1">
          <a:blip r:embed="rId2">
            <a:alphaModFix amt="51000"/>
          </a:blip>
          <a:srcRect b="3418" l="0" r="0" t="3428"/>
          <a:stretch/>
        </p:blipFill>
        <p:spPr>
          <a:xfrm>
            <a:off x="-8291" y="549970"/>
            <a:ext cx="9143797" cy="422382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_2">
    <p:spTree>
      <p:nvGrpSpPr>
        <p:cNvPr id="69" name="Shape 69"/>
        <p:cNvGrpSpPr/>
        <p:nvPr/>
      </p:nvGrpSpPr>
      <p:grpSpPr>
        <a:xfrm>
          <a:off x="0" y="0"/>
          <a:ext cx="0" cy="0"/>
          <a:chOff x="0" y="0"/>
          <a:chExt cx="0" cy="0"/>
        </a:xfrm>
      </p:grpSpPr>
      <p:sp>
        <p:nvSpPr>
          <p:cNvPr id="70" name="Google Shape;70;p17"/>
          <p:cNvSpPr txBox="1"/>
          <p:nvPr>
            <p:ph type="title"/>
          </p:nvPr>
        </p:nvSpPr>
        <p:spPr>
          <a:xfrm>
            <a:off x="182880" y="274638"/>
            <a:ext cx="8736300" cy="587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13066"/>
              </a:buClr>
              <a:buSzPts val="1800"/>
              <a:buFont typeface="Arial"/>
              <a:buNone/>
              <a:defRPr b="1" i="0" sz="1800" u="none" cap="none" strike="noStrike">
                <a:solidFill>
                  <a:srgbClr val="01306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17"/>
          <p:cNvSpPr txBox="1"/>
          <p:nvPr>
            <p:ph idx="12" type="sldNum"/>
          </p:nvPr>
        </p:nvSpPr>
        <p:spPr>
          <a:xfrm>
            <a:off x="8499866" y="4851234"/>
            <a:ext cx="594300" cy="1848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7"/>
          <p:cNvSpPr txBox="1"/>
          <p:nvPr>
            <p:ph idx="1" type="body"/>
          </p:nvPr>
        </p:nvSpPr>
        <p:spPr>
          <a:xfrm>
            <a:off x="182879" y="4851400"/>
            <a:ext cx="2703300" cy="184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700"/>
              <a:buFont typeface="Arial"/>
              <a:buNone/>
              <a:defRPr b="0" i="0" sz="7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d slide layout">
  <p:cSld name="2_End slide layout">
    <p:spTree>
      <p:nvGrpSpPr>
        <p:cNvPr id="73" name="Shape 73"/>
        <p:cNvGrpSpPr/>
        <p:nvPr/>
      </p:nvGrpSpPr>
      <p:grpSpPr>
        <a:xfrm>
          <a:off x="0" y="0"/>
          <a:ext cx="0" cy="0"/>
          <a:chOff x="0" y="0"/>
          <a:chExt cx="0" cy="0"/>
        </a:xfrm>
      </p:grpSpPr>
      <p:sp>
        <p:nvSpPr>
          <p:cNvPr id="74" name="Google Shape;74;p18"/>
          <p:cNvSpPr txBox="1"/>
          <p:nvPr>
            <p:ph idx="12" type="sldNum"/>
          </p:nvPr>
        </p:nvSpPr>
        <p:spPr>
          <a:xfrm>
            <a:off x="6457950" y="4767263"/>
            <a:ext cx="2057400" cy="273900"/>
          </a:xfrm>
          <a:prstGeom prst="rect">
            <a:avLst/>
          </a:prstGeom>
          <a:noFill/>
          <a:ln>
            <a:noFill/>
          </a:ln>
        </p:spPr>
        <p:txBody>
          <a:bodyPr anchorCtr="0" anchor="t" bIns="25700" lIns="51425" spcFirstLastPara="1" rIns="51425" wrap="square" tIns="25700">
            <a:noAutofit/>
          </a:bodyPr>
          <a:lstStyle>
            <a:lvl1pPr indent="0" lvl="0"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75" name="Google Shape;75;p18"/>
          <p:cNvSpPr/>
          <p:nvPr/>
        </p:nvSpPr>
        <p:spPr>
          <a:xfrm>
            <a:off x="0" y="4767270"/>
            <a:ext cx="9144000" cy="376200"/>
          </a:xfrm>
          <a:prstGeom prst="rect">
            <a:avLst/>
          </a:prstGeom>
          <a:solidFill>
            <a:srgbClr val="1F3864"/>
          </a:solidFill>
          <a:ln cap="flat" cmpd="sng" w="12700">
            <a:solidFill>
              <a:srgbClr val="1F386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900"/>
              <a:buFont typeface="Calibri"/>
              <a:buNone/>
            </a:pPr>
            <a:r>
              <a:t/>
            </a:r>
            <a:endParaRPr b="0" i="0" sz="1200" u="none" cap="none" strike="noStrike">
              <a:solidFill>
                <a:srgbClr val="FFFFFF"/>
              </a:solidFill>
              <a:latin typeface="Arial"/>
              <a:ea typeface="Arial"/>
              <a:cs typeface="Arial"/>
              <a:sym typeface="Arial"/>
            </a:endParaRPr>
          </a:p>
        </p:txBody>
      </p:sp>
      <p:sp>
        <p:nvSpPr>
          <p:cNvPr id="76" name="Google Shape;76;p18"/>
          <p:cNvSpPr/>
          <p:nvPr/>
        </p:nvSpPr>
        <p:spPr>
          <a:xfrm>
            <a:off x="5466533" y="4867057"/>
            <a:ext cx="3483600" cy="184800"/>
          </a:xfrm>
          <a:prstGeom prst="rect">
            <a:avLst/>
          </a:prstGeom>
          <a:noFill/>
          <a:ln>
            <a:noFill/>
          </a:ln>
        </p:spPr>
        <p:txBody>
          <a:bodyPr anchorCtr="0" anchor="t" bIns="34275" lIns="68575" spcFirstLastPara="1" rIns="68575" wrap="square" tIns="34275">
            <a:noAutofit/>
          </a:bodyPr>
          <a:lstStyle/>
          <a:p>
            <a:pPr indent="0" lvl="1" marL="342900" marR="0" rtl="0" algn="r">
              <a:lnSpc>
                <a:spcPct val="100000"/>
              </a:lnSpc>
              <a:spcBef>
                <a:spcPts val="0"/>
              </a:spcBef>
              <a:spcAft>
                <a:spcPts val="0"/>
              </a:spcAft>
              <a:buClr>
                <a:srgbClr val="FFFFFF"/>
              </a:buClr>
              <a:buSzPts val="600"/>
              <a:buFont typeface="Arial"/>
              <a:buNone/>
            </a:pPr>
            <a:r>
              <a:rPr b="0" i="0" lang="en" sz="800" u="none" cap="none" strike="noStrike">
                <a:solidFill>
                  <a:srgbClr val="FFFFFF"/>
                </a:solidFill>
                <a:latin typeface="Arial"/>
                <a:ea typeface="Arial"/>
                <a:cs typeface="Arial"/>
                <a:sym typeface="Arial"/>
              </a:rPr>
              <a:t>Kementerian Pendidikan, Kebudayaan, Riset dan Teknologi</a:t>
            </a:r>
            <a:endParaRPr b="0" i="0" sz="1100" u="none" cap="none" strike="noStrike">
              <a:solidFill>
                <a:srgbClr val="000000"/>
              </a:solidFill>
              <a:latin typeface="Arial"/>
              <a:ea typeface="Arial"/>
              <a:cs typeface="Arial"/>
              <a:sym typeface="Arial"/>
            </a:endParaRPr>
          </a:p>
        </p:txBody>
      </p:sp>
      <p:pic>
        <p:nvPicPr>
          <p:cNvPr descr="D:\Ade\KEMENDIKBUD\Paparan Menteri\ppt\Gand Design PGRI\33ddc3bc2640689.png" id="77" name="Google Shape;77;p18"/>
          <p:cNvPicPr preferRelativeResize="0"/>
          <p:nvPr/>
        </p:nvPicPr>
        <p:blipFill rotWithShape="1">
          <a:blip r:embed="rId2">
            <a:alphaModFix/>
          </a:blip>
          <a:srcRect b="0" l="0" r="0" t="0"/>
          <a:stretch/>
        </p:blipFill>
        <p:spPr>
          <a:xfrm>
            <a:off x="5704136" y="4806545"/>
            <a:ext cx="417994" cy="3111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ith eyebrow 3">
  <p:cSld name="TITLE_AND_BODY_1_3">
    <p:spTree>
      <p:nvGrpSpPr>
        <p:cNvPr id="78" name="Shape 78"/>
        <p:cNvGrpSpPr/>
        <p:nvPr/>
      </p:nvGrpSpPr>
      <p:grpSpPr>
        <a:xfrm>
          <a:off x="0" y="0"/>
          <a:ext cx="0" cy="0"/>
          <a:chOff x="0" y="0"/>
          <a:chExt cx="0" cy="0"/>
        </a:xfrm>
      </p:grpSpPr>
      <p:sp>
        <p:nvSpPr>
          <p:cNvPr id="79" name="Google Shape;79;p19"/>
          <p:cNvSpPr txBox="1"/>
          <p:nvPr>
            <p:ph type="title"/>
          </p:nvPr>
        </p:nvSpPr>
        <p:spPr>
          <a:xfrm>
            <a:off x="235500" y="64262"/>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200"/>
              <a:buNone/>
              <a:defRPr sz="2200"/>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0" name="Google Shape;80;p19"/>
          <p:cNvSpPr txBox="1"/>
          <p:nvPr>
            <p:ph idx="1" type="body"/>
          </p:nvPr>
        </p:nvSpPr>
        <p:spPr>
          <a:xfrm>
            <a:off x="235500" y="564375"/>
            <a:ext cx="8520600" cy="4181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lnSpcReduction="10000"/>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1 1">
  <p:cSld name="Heading_1_1">
    <p:spTree>
      <p:nvGrpSpPr>
        <p:cNvPr id="82" name="Shape 82"/>
        <p:cNvGrpSpPr/>
        <p:nvPr/>
      </p:nvGrpSpPr>
      <p:grpSpPr>
        <a:xfrm>
          <a:off x="0" y="0"/>
          <a:ext cx="0" cy="0"/>
          <a:chOff x="0" y="0"/>
          <a:chExt cx="0" cy="0"/>
        </a:xfrm>
      </p:grpSpPr>
      <p:sp>
        <p:nvSpPr>
          <p:cNvPr id="83" name="Google Shape;83;p20"/>
          <p:cNvSpPr txBox="1"/>
          <p:nvPr>
            <p:ph type="title"/>
          </p:nvPr>
        </p:nvSpPr>
        <p:spPr>
          <a:xfrm>
            <a:off x="435304" y="70361"/>
            <a:ext cx="8273400" cy="569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400"/>
              <a:buFont typeface="Rubik Medium"/>
              <a:buNone/>
              <a:defRPr>
                <a:latin typeface="Rubik Medium"/>
                <a:ea typeface="Rubik Medium"/>
                <a:cs typeface="Rubik Medium"/>
                <a:sym typeface="Rubik Medium"/>
              </a:defRPr>
            </a:lvl1pPr>
            <a:lvl2pPr lvl="1" rtl="0">
              <a:spcBef>
                <a:spcPts val="0"/>
              </a:spcBef>
              <a:spcAft>
                <a:spcPts val="0"/>
              </a:spcAft>
              <a:buSzPts val="2000"/>
              <a:buFont typeface="Rubik Medium"/>
              <a:buNone/>
              <a:defRPr>
                <a:latin typeface="Rubik Medium"/>
                <a:ea typeface="Rubik Medium"/>
                <a:cs typeface="Rubik Medium"/>
                <a:sym typeface="Rubik Medium"/>
              </a:defRPr>
            </a:lvl2pPr>
            <a:lvl3pPr lvl="2" rtl="0">
              <a:spcBef>
                <a:spcPts val="0"/>
              </a:spcBef>
              <a:spcAft>
                <a:spcPts val="0"/>
              </a:spcAft>
              <a:buSzPts val="2000"/>
              <a:buFont typeface="Rubik Medium"/>
              <a:buNone/>
              <a:defRPr>
                <a:latin typeface="Rubik Medium"/>
                <a:ea typeface="Rubik Medium"/>
                <a:cs typeface="Rubik Medium"/>
                <a:sym typeface="Rubik Medium"/>
              </a:defRPr>
            </a:lvl3pPr>
            <a:lvl4pPr lvl="3" rtl="0">
              <a:spcBef>
                <a:spcPts val="0"/>
              </a:spcBef>
              <a:spcAft>
                <a:spcPts val="0"/>
              </a:spcAft>
              <a:buSzPts val="2000"/>
              <a:buFont typeface="Rubik Medium"/>
              <a:buNone/>
              <a:defRPr>
                <a:latin typeface="Rubik Medium"/>
                <a:ea typeface="Rubik Medium"/>
                <a:cs typeface="Rubik Medium"/>
                <a:sym typeface="Rubik Medium"/>
              </a:defRPr>
            </a:lvl4pPr>
            <a:lvl5pPr lvl="4" rtl="0">
              <a:spcBef>
                <a:spcPts val="0"/>
              </a:spcBef>
              <a:spcAft>
                <a:spcPts val="0"/>
              </a:spcAft>
              <a:buSzPts val="2000"/>
              <a:buFont typeface="Rubik Medium"/>
              <a:buNone/>
              <a:defRPr>
                <a:latin typeface="Rubik Medium"/>
                <a:ea typeface="Rubik Medium"/>
                <a:cs typeface="Rubik Medium"/>
                <a:sym typeface="Rubik Medium"/>
              </a:defRPr>
            </a:lvl5pPr>
            <a:lvl6pPr lvl="5" rtl="0">
              <a:spcBef>
                <a:spcPts val="0"/>
              </a:spcBef>
              <a:spcAft>
                <a:spcPts val="0"/>
              </a:spcAft>
              <a:buSzPts val="2000"/>
              <a:buFont typeface="Rubik Medium"/>
              <a:buNone/>
              <a:defRPr>
                <a:latin typeface="Rubik Medium"/>
                <a:ea typeface="Rubik Medium"/>
                <a:cs typeface="Rubik Medium"/>
                <a:sym typeface="Rubik Medium"/>
              </a:defRPr>
            </a:lvl6pPr>
            <a:lvl7pPr lvl="6" rtl="0">
              <a:spcBef>
                <a:spcPts val="0"/>
              </a:spcBef>
              <a:spcAft>
                <a:spcPts val="0"/>
              </a:spcAft>
              <a:buSzPts val="2000"/>
              <a:buFont typeface="Rubik Medium"/>
              <a:buNone/>
              <a:defRPr>
                <a:latin typeface="Rubik Medium"/>
                <a:ea typeface="Rubik Medium"/>
                <a:cs typeface="Rubik Medium"/>
                <a:sym typeface="Rubik Medium"/>
              </a:defRPr>
            </a:lvl7pPr>
            <a:lvl8pPr lvl="7" rtl="0">
              <a:spcBef>
                <a:spcPts val="0"/>
              </a:spcBef>
              <a:spcAft>
                <a:spcPts val="0"/>
              </a:spcAft>
              <a:buSzPts val="2000"/>
              <a:buFont typeface="Rubik Medium"/>
              <a:buNone/>
              <a:defRPr>
                <a:latin typeface="Rubik Medium"/>
                <a:ea typeface="Rubik Medium"/>
                <a:cs typeface="Rubik Medium"/>
                <a:sym typeface="Rubik Medium"/>
              </a:defRPr>
            </a:lvl8pPr>
            <a:lvl9pPr lvl="8" rtl="0">
              <a:spcBef>
                <a:spcPts val="0"/>
              </a:spcBef>
              <a:spcAft>
                <a:spcPts val="0"/>
              </a:spcAft>
              <a:buSzPts val="2000"/>
              <a:buFont typeface="Rubik Medium"/>
              <a:buNone/>
              <a:defRPr>
                <a:latin typeface="Rubik Medium"/>
                <a:ea typeface="Rubik Medium"/>
                <a:cs typeface="Rubik Medium"/>
                <a:sym typeface="Rubik Medium"/>
              </a:defRPr>
            </a:lvl9pPr>
          </a:lstStyle>
          <a:p/>
        </p:txBody>
      </p:sp>
      <p:sp>
        <p:nvSpPr>
          <p:cNvPr id="84" name="Google Shape;84;p20"/>
          <p:cNvSpPr txBox="1"/>
          <p:nvPr>
            <p:ph idx="1" type="body"/>
          </p:nvPr>
        </p:nvSpPr>
        <p:spPr>
          <a:xfrm>
            <a:off x="435425" y="777125"/>
            <a:ext cx="8273400" cy="40236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600"/>
              </a:spcBef>
              <a:spcAft>
                <a:spcPts val="0"/>
              </a:spcAft>
              <a:buClr>
                <a:schemeClr val="dk1"/>
              </a:buClr>
              <a:buSzPts val="1400"/>
              <a:buFont typeface="Rubik"/>
              <a:buChar char="●"/>
              <a:defRPr sz="1400">
                <a:solidFill>
                  <a:schemeClr val="dk1"/>
                </a:solidFill>
                <a:latin typeface="Rubik"/>
                <a:ea typeface="Rubik"/>
                <a:cs typeface="Rubik"/>
                <a:sym typeface="Rubik"/>
              </a:defRPr>
            </a:lvl1pPr>
            <a:lvl2pPr indent="-317500" lvl="1" marL="914400" rtl="0" algn="l">
              <a:lnSpc>
                <a:spcPct val="100000"/>
              </a:lnSpc>
              <a:spcBef>
                <a:spcPts val="1200"/>
              </a:spcBef>
              <a:spcAft>
                <a:spcPts val="0"/>
              </a:spcAft>
              <a:buClr>
                <a:schemeClr val="dk1"/>
              </a:buClr>
              <a:buSzPts val="1400"/>
              <a:buFont typeface="Rubik"/>
              <a:buChar char="○"/>
              <a:defRPr>
                <a:solidFill>
                  <a:schemeClr val="dk1"/>
                </a:solidFill>
                <a:latin typeface="Rubik"/>
                <a:ea typeface="Rubik"/>
                <a:cs typeface="Rubik"/>
                <a:sym typeface="Rubik"/>
              </a:defRPr>
            </a:lvl2pPr>
            <a:lvl3pPr indent="-317500" lvl="2" marL="1371600" rtl="0" algn="l">
              <a:lnSpc>
                <a:spcPct val="100000"/>
              </a:lnSpc>
              <a:spcBef>
                <a:spcPts val="1200"/>
              </a:spcBef>
              <a:spcAft>
                <a:spcPts val="0"/>
              </a:spcAft>
              <a:buClr>
                <a:schemeClr val="dk1"/>
              </a:buClr>
              <a:buSzPts val="1400"/>
              <a:buFont typeface="Rubik"/>
              <a:buChar char="■"/>
              <a:defRPr>
                <a:solidFill>
                  <a:schemeClr val="dk1"/>
                </a:solidFill>
                <a:latin typeface="Rubik"/>
                <a:ea typeface="Rubik"/>
                <a:cs typeface="Rubik"/>
                <a:sym typeface="Rubik"/>
              </a:defRPr>
            </a:lvl3pPr>
            <a:lvl4pPr indent="-317500" lvl="3" marL="1828800" rtl="0" algn="l">
              <a:lnSpc>
                <a:spcPct val="100000"/>
              </a:lnSpc>
              <a:spcBef>
                <a:spcPts val="1200"/>
              </a:spcBef>
              <a:spcAft>
                <a:spcPts val="0"/>
              </a:spcAft>
              <a:buClr>
                <a:schemeClr val="dk1"/>
              </a:buClr>
              <a:buSzPts val="1400"/>
              <a:buFont typeface="Rubik"/>
              <a:buChar char="●"/>
              <a:defRPr sz="1400">
                <a:solidFill>
                  <a:schemeClr val="dk1"/>
                </a:solidFill>
                <a:latin typeface="Rubik"/>
                <a:ea typeface="Rubik"/>
                <a:cs typeface="Rubik"/>
                <a:sym typeface="Rubik"/>
              </a:defRPr>
            </a:lvl4pPr>
            <a:lvl5pPr indent="-317500" lvl="4" marL="2286000" rtl="0" algn="l">
              <a:lnSpc>
                <a:spcPct val="100000"/>
              </a:lnSpc>
              <a:spcBef>
                <a:spcPts val="1200"/>
              </a:spcBef>
              <a:spcAft>
                <a:spcPts val="0"/>
              </a:spcAft>
              <a:buClr>
                <a:schemeClr val="dk1"/>
              </a:buClr>
              <a:buSzPts val="1400"/>
              <a:buFont typeface="Rubik"/>
              <a:buChar char="○"/>
              <a:defRPr sz="1400">
                <a:solidFill>
                  <a:schemeClr val="dk1"/>
                </a:solidFill>
                <a:latin typeface="Rubik"/>
                <a:ea typeface="Rubik"/>
                <a:cs typeface="Rubik"/>
                <a:sym typeface="Rubik"/>
              </a:defRPr>
            </a:lvl5pPr>
            <a:lvl6pPr indent="-317500" lvl="5" marL="2743200" rtl="0" algn="l">
              <a:lnSpc>
                <a:spcPct val="100000"/>
              </a:lnSpc>
              <a:spcBef>
                <a:spcPts val="1200"/>
              </a:spcBef>
              <a:spcAft>
                <a:spcPts val="0"/>
              </a:spcAft>
              <a:buClr>
                <a:schemeClr val="dk1"/>
              </a:buClr>
              <a:buSzPts val="1400"/>
              <a:buFont typeface="Rubik"/>
              <a:buChar char="■"/>
              <a:defRPr b="0" sz="1400">
                <a:solidFill>
                  <a:schemeClr val="dk1"/>
                </a:solidFill>
                <a:latin typeface="Rubik"/>
                <a:ea typeface="Rubik"/>
                <a:cs typeface="Rubik"/>
                <a:sym typeface="Rubik"/>
              </a:defRPr>
            </a:lvl6pPr>
            <a:lvl7pPr indent="-317500" lvl="6" marL="3200400" rtl="0" algn="l">
              <a:lnSpc>
                <a:spcPct val="100000"/>
              </a:lnSpc>
              <a:spcBef>
                <a:spcPts val="1200"/>
              </a:spcBef>
              <a:spcAft>
                <a:spcPts val="0"/>
              </a:spcAft>
              <a:buClr>
                <a:schemeClr val="dk1"/>
              </a:buClr>
              <a:buSzPts val="1400"/>
              <a:buFont typeface="Rubik"/>
              <a:buChar char="●"/>
              <a:defRPr sz="1400">
                <a:solidFill>
                  <a:schemeClr val="dk1"/>
                </a:solidFill>
                <a:latin typeface="Rubik"/>
                <a:ea typeface="Rubik"/>
                <a:cs typeface="Rubik"/>
                <a:sym typeface="Rubik"/>
              </a:defRPr>
            </a:lvl7pPr>
            <a:lvl8pPr indent="-317500" lvl="7" marL="3657600" rtl="0" algn="l">
              <a:lnSpc>
                <a:spcPct val="100000"/>
              </a:lnSpc>
              <a:spcBef>
                <a:spcPts val="1200"/>
              </a:spcBef>
              <a:spcAft>
                <a:spcPts val="0"/>
              </a:spcAft>
              <a:buClr>
                <a:schemeClr val="dk1"/>
              </a:buClr>
              <a:buSzPts val="1400"/>
              <a:buFont typeface="Rubik"/>
              <a:buChar char="○"/>
              <a:defRPr sz="1400">
                <a:solidFill>
                  <a:schemeClr val="dk1"/>
                </a:solidFill>
                <a:latin typeface="Rubik"/>
                <a:ea typeface="Rubik"/>
                <a:cs typeface="Rubik"/>
                <a:sym typeface="Rubik"/>
              </a:defRPr>
            </a:lvl8pPr>
            <a:lvl9pPr indent="-317500" lvl="8" marL="4114800" rtl="0" algn="l">
              <a:lnSpc>
                <a:spcPct val="100000"/>
              </a:lnSpc>
              <a:spcBef>
                <a:spcPts val="1200"/>
              </a:spcBef>
              <a:spcAft>
                <a:spcPts val="1200"/>
              </a:spcAft>
              <a:buClr>
                <a:schemeClr val="dk1"/>
              </a:buClr>
              <a:buSzPts val="1400"/>
              <a:buFont typeface="Rubik"/>
              <a:buChar char="■"/>
              <a:defRPr sz="1400">
                <a:solidFill>
                  <a:schemeClr val="dk1"/>
                </a:solidFill>
                <a:latin typeface="Rubik"/>
                <a:ea typeface="Rubik"/>
                <a:cs typeface="Rubik"/>
                <a:sym typeface="Rubik"/>
              </a:defRPr>
            </a:lvl9pPr>
          </a:lstStyle>
          <a:p/>
        </p:txBody>
      </p:sp>
      <p:sp>
        <p:nvSpPr>
          <p:cNvPr id="85" name="Google Shape;85;p2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Inter"/>
                <a:ea typeface="Inter"/>
                <a:cs typeface="Inter"/>
                <a:sym typeface="Inter"/>
              </a:defRPr>
            </a:lvl1pPr>
            <a:lvl2pPr lvl="1" rtl="0">
              <a:buNone/>
              <a:defRPr sz="1300">
                <a:latin typeface="Inter"/>
                <a:ea typeface="Inter"/>
                <a:cs typeface="Inter"/>
                <a:sym typeface="Inter"/>
              </a:defRPr>
            </a:lvl2pPr>
            <a:lvl3pPr lvl="2" rtl="0">
              <a:buNone/>
              <a:defRPr sz="1300">
                <a:latin typeface="Inter"/>
                <a:ea typeface="Inter"/>
                <a:cs typeface="Inter"/>
                <a:sym typeface="Inter"/>
              </a:defRPr>
            </a:lvl3pPr>
            <a:lvl4pPr lvl="3" rtl="0">
              <a:buNone/>
              <a:defRPr sz="1300">
                <a:latin typeface="Inter"/>
                <a:ea typeface="Inter"/>
                <a:cs typeface="Inter"/>
                <a:sym typeface="Inter"/>
              </a:defRPr>
            </a:lvl4pPr>
            <a:lvl5pPr lvl="4" rtl="0">
              <a:buNone/>
              <a:defRPr sz="1300">
                <a:latin typeface="Inter"/>
                <a:ea typeface="Inter"/>
                <a:cs typeface="Inter"/>
                <a:sym typeface="Inter"/>
              </a:defRPr>
            </a:lvl5pPr>
            <a:lvl6pPr lvl="5" rtl="0">
              <a:buNone/>
              <a:defRPr sz="1300">
                <a:latin typeface="Inter"/>
                <a:ea typeface="Inter"/>
                <a:cs typeface="Inter"/>
                <a:sym typeface="Inter"/>
              </a:defRPr>
            </a:lvl6pPr>
            <a:lvl7pPr lvl="6" rtl="0">
              <a:buNone/>
              <a:defRPr sz="1300">
                <a:latin typeface="Inter"/>
                <a:ea typeface="Inter"/>
                <a:cs typeface="Inter"/>
                <a:sym typeface="Inter"/>
              </a:defRPr>
            </a:lvl7pPr>
            <a:lvl8pPr lvl="7" rtl="0">
              <a:buNone/>
              <a:defRPr sz="1300">
                <a:latin typeface="Inter"/>
                <a:ea typeface="Inter"/>
                <a:cs typeface="Inter"/>
                <a:sym typeface="Inter"/>
              </a:defRPr>
            </a:lvl8pPr>
            <a:lvl9pPr lvl="8" rtl="0">
              <a:buNone/>
              <a:defRPr sz="1300">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660">
          <p15:clr>
            <a:srgbClr val="FBAE40"/>
          </p15:clr>
        </p15:guide>
        <p15:guide id="2" orient="horz" pos="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ith eyebrow">
  <p:cSld name="TITLE_AND_BODY_1_4">
    <p:spTree>
      <p:nvGrpSpPr>
        <p:cNvPr id="86" name="Shape 86"/>
        <p:cNvGrpSpPr/>
        <p:nvPr/>
      </p:nvGrpSpPr>
      <p:grpSpPr>
        <a:xfrm>
          <a:off x="0" y="0"/>
          <a:ext cx="0" cy="0"/>
          <a:chOff x="0" y="0"/>
          <a:chExt cx="0" cy="0"/>
        </a:xfrm>
      </p:grpSpPr>
      <p:sp>
        <p:nvSpPr>
          <p:cNvPr id="87" name="Google Shape;87;p21"/>
          <p:cNvSpPr txBox="1"/>
          <p:nvPr>
            <p:ph type="title"/>
          </p:nvPr>
        </p:nvSpPr>
        <p:spPr>
          <a:xfrm>
            <a:off x="235500" y="91371"/>
            <a:ext cx="8520600" cy="393600"/>
          </a:xfrm>
          <a:prstGeom prst="rect">
            <a:avLst/>
          </a:prstGeom>
        </p:spPr>
        <p:txBody>
          <a:bodyPr anchorCtr="0" anchor="t" bIns="91425" lIns="91425" spcFirstLastPara="1" rIns="91425" wrap="square" tIns="91425">
            <a:normAutofit/>
          </a:bodyPr>
          <a:lstStyle>
            <a:lvl1pPr lvl="0" rtl="0">
              <a:spcBef>
                <a:spcPts val="0"/>
              </a:spcBef>
              <a:spcAft>
                <a:spcPts val="0"/>
              </a:spcAft>
              <a:buSzPts val="2200"/>
              <a:buNone/>
              <a:defRPr sz="2200"/>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8" name="Google Shape;88;p21"/>
          <p:cNvSpPr txBox="1"/>
          <p:nvPr>
            <p:ph idx="1" type="body"/>
          </p:nvPr>
        </p:nvSpPr>
        <p:spPr>
          <a:xfrm>
            <a:off x="235500" y="560325"/>
            <a:ext cx="8520600" cy="393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lnSpcReduction="10000"/>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90" name="Shape 90"/>
        <p:cNvGrpSpPr/>
        <p:nvPr/>
      </p:nvGrpSpPr>
      <p:grpSpPr>
        <a:xfrm>
          <a:off x="0" y="0"/>
          <a:ext cx="0" cy="0"/>
          <a:chOff x="0" y="0"/>
          <a:chExt cx="0" cy="0"/>
        </a:xfrm>
      </p:grpSpPr>
      <p:sp>
        <p:nvSpPr>
          <p:cNvPr id="91" name="Google Shape;91;p22"/>
          <p:cNvSpPr/>
          <p:nvPr/>
        </p:nvSpPr>
        <p:spPr>
          <a:xfrm>
            <a:off x="464057" y="545819"/>
            <a:ext cx="453114" cy="338660"/>
          </a:xfrm>
          <a:custGeom>
            <a:rect b="b" l="l" r="r" t="t"/>
            <a:pathLst>
              <a:path extrusionOk="0" h="903092" w="1208304">
                <a:moveTo>
                  <a:pt x="0" y="0"/>
                </a:moveTo>
                <a:lnTo>
                  <a:pt x="1208304" y="0"/>
                </a:lnTo>
                <a:lnTo>
                  <a:pt x="1208304" y="134113"/>
                </a:lnTo>
                <a:lnTo>
                  <a:pt x="134114" y="134113"/>
                </a:lnTo>
                <a:lnTo>
                  <a:pt x="134114" y="903092"/>
                </a:lnTo>
                <a:lnTo>
                  <a:pt x="1" y="903092"/>
                </a:lnTo>
                <a:lnTo>
                  <a:pt x="1" y="134113"/>
                </a:lnTo>
                <a:lnTo>
                  <a:pt x="0" y="134113"/>
                </a:lnTo>
                <a:close/>
              </a:path>
            </a:pathLst>
          </a:custGeom>
          <a:gradFill>
            <a:gsLst>
              <a:gs pos="0">
                <a:srgbClr val="3177EE"/>
              </a:gs>
              <a:gs pos="100000">
                <a:srgbClr val="113D8A"/>
              </a:gs>
            </a:gsLst>
            <a:path path="circle">
              <a:fillToRect b="50%" l="50%" r="50%" t="50%"/>
            </a:path>
            <a:tileRect/>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92" name="Google Shape;92;p22"/>
          <p:cNvPicPr preferRelativeResize="0"/>
          <p:nvPr/>
        </p:nvPicPr>
        <p:blipFill rotWithShape="1">
          <a:blip r:embed="rId2">
            <a:alphaModFix/>
          </a:blip>
          <a:srcRect b="0" l="0" r="0" t="0"/>
          <a:stretch/>
        </p:blipFill>
        <p:spPr>
          <a:xfrm>
            <a:off x="114300" y="105073"/>
            <a:ext cx="1144899" cy="412575"/>
          </a:xfrm>
          <a:prstGeom prst="rect">
            <a:avLst/>
          </a:prstGeom>
          <a:noFill/>
          <a:ln>
            <a:noFill/>
          </a:ln>
        </p:spPr>
      </p:pic>
      <p:sp>
        <p:nvSpPr>
          <p:cNvPr id="93" name="Google Shape;93;p22"/>
          <p:cNvSpPr/>
          <p:nvPr/>
        </p:nvSpPr>
        <p:spPr>
          <a:xfrm>
            <a:off x="0" y="4579143"/>
            <a:ext cx="9144000" cy="564356"/>
          </a:xfrm>
          <a:custGeom>
            <a:rect b="b" l="l" r="r" t="t"/>
            <a:pathLst>
              <a:path extrusionOk="0" h="1504950" w="2438400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a:gsLst>
              <a:gs pos="0">
                <a:srgbClr val="3177EE"/>
              </a:gs>
              <a:gs pos="100000">
                <a:srgbClr val="113D8A"/>
              </a:gs>
            </a:gsLst>
            <a:path path="circle">
              <a:fillToRect b="50%" l="50%" r="50%" t="50%"/>
            </a:path>
            <a:tileRect/>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4" name="Google Shape;94;p22"/>
          <p:cNvSpPr txBox="1"/>
          <p:nvPr>
            <p:ph idx="12" type="sldNum"/>
          </p:nvPr>
        </p:nvSpPr>
        <p:spPr>
          <a:xfrm>
            <a:off x="8556775" y="4822875"/>
            <a:ext cx="548700" cy="260400"/>
          </a:xfrm>
          <a:prstGeom prst="rect">
            <a:avLst/>
          </a:prstGeom>
          <a:noFill/>
          <a:ln>
            <a:noFill/>
          </a:ln>
        </p:spPr>
        <p:txBody>
          <a:bodyPr anchorCtr="0" anchor="t" bIns="0" lIns="91425" spcFirstLastPara="1" rIns="91425" wrap="square" tIns="0">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22"/>
          <p:cNvSpPr txBox="1"/>
          <p:nvPr/>
        </p:nvSpPr>
        <p:spPr>
          <a:xfrm>
            <a:off x="7505924" y="4789325"/>
            <a:ext cx="1300500" cy="2502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Montserrat"/>
                <a:ea typeface="Montserrat"/>
                <a:cs typeface="Montserrat"/>
                <a:sym typeface="Montserrat"/>
              </a:rPr>
              <a:t>BKN.GO.ID</a:t>
            </a:r>
            <a:endParaRPr b="1" i="0" sz="1400" u="none" cap="none" strike="noStrike">
              <a:solidFill>
                <a:srgbClr val="000000"/>
              </a:solidFill>
              <a:latin typeface="Montserrat"/>
              <a:ea typeface="Montserrat"/>
              <a:cs typeface="Montserrat"/>
              <a:sym typeface="Montserrat"/>
            </a:endParaRPr>
          </a:p>
        </p:txBody>
      </p:sp>
      <p:pic>
        <p:nvPicPr>
          <p:cNvPr id="96" name="Google Shape;96;p22"/>
          <p:cNvPicPr preferRelativeResize="0"/>
          <p:nvPr/>
        </p:nvPicPr>
        <p:blipFill rotWithShape="1">
          <a:blip r:embed="rId3">
            <a:alphaModFix/>
          </a:blip>
          <a:srcRect b="0" l="0" r="0" t="0"/>
          <a:stretch/>
        </p:blipFill>
        <p:spPr>
          <a:xfrm>
            <a:off x="262975" y="4888875"/>
            <a:ext cx="5181600" cy="228600"/>
          </a:xfrm>
          <a:prstGeom prst="rect">
            <a:avLst/>
          </a:prstGeom>
          <a:noFill/>
          <a:ln>
            <a:noFill/>
          </a:ln>
          <a:effectLst>
            <a:reflection blurRad="0" dir="5400000" dist="38100" endA="0" endPos="30000" fadeDir="5400012" kx="0" rotWithShape="0" algn="bl" stPos="0" sy="-100000" ky="0"/>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Default 1">
    <p:spTree>
      <p:nvGrpSpPr>
        <p:cNvPr id="97" name="Shape 97"/>
        <p:cNvGrpSpPr/>
        <p:nvPr/>
      </p:nvGrpSpPr>
      <p:grpSpPr>
        <a:xfrm>
          <a:off x="0" y="0"/>
          <a:ext cx="0" cy="0"/>
          <a:chOff x="0" y="0"/>
          <a:chExt cx="0" cy="0"/>
        </a:xfrm>
      </p:grpSpPr>
      <p:sp>
        <p:nvSpPr>
          <p:cNvPr id="98" name="Google Shape;98;p23"/>
          <p:cNvSpPr/>
          <p:nvPr/>
        </p:nvSpPr>
        <p:spPr>
          <a:xfrm>
            <a:off x="0" y="4579143"/>
            <a:ext cx="9144000" cy="564356"/>
          </a:xfrm>
          <a:custGeom>
            <a:rect b="b" l="l" r="r" t="t"/>
            <a:pathLst>
              <a:path extrusionOk="0" h="1504950" w="24384000">
                <a:moveTo>
                  <a:pt x="21224748" y="0"/>
                </a:moveTo>
                <a:lnTo>
                  <a:pt x="24384000" y="0"/>
                </a:lnTo>
                <a:lnTo>
                  <a:pt x="24384000" y="1504949"/>
                </a:lnTo>
                <a:lnTo>
                  <a:pt x="23342802" y="1504949"/>
                </a:lnTo>
                <a:lnTo>
                  <a:pt x="23342802" y="1504950"/>
                </a:lnTo>
                <a:lnTo>
                  <a:pt x="0" y="1504950"/>
                </a:lnTo>
                <a:lnTo>
                  <a:pt x="0" y="621612"/>
                </a:lnTo>
                <a:lnTo>
                  <a:pt x="19243430" y="621612"/>
                </a:lnTo>
                <a:lnTo>
                  <a:pt x="19786672" y="2"/>
                </a:lnTo>
                <a:lnTo>
                  <a:pt x="21224748" y="2"/>
                </a:lnTo>
                <a:close/>
              </a:path>
            </a:pathLst>
          </a:custGeom>
          <a:gradFill>
            <a:gsLst>
              <a:gs pos="0">
                <a:srgbClr val="3177EE"/>
              </a:gs>
              <a:gs pos="100000">
                <a:srgbClr val="113D8A"/>
              </a:gs>
            </a:gsLst>
            <a:path path="circle">
              <a:fillToRect b="50%" l="50%" r="50%" t="50%"/>
            </a:path>
            <a:tileRect/>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9" name="Google Shape;99;p23"/>
          <p:cNvSpPr txBox="1"/>
          <p:nvPr>
            <p:ph idx="12" type="sldNum"/>
          </p:nvPr>
        </p:nvSpPr>
        <p:spPr>
          <a:xfrm>
            <a:off x="8556775" y="4822875"/>
            <a:ext cx="548700" cy="260400"/>
          </a:xfrm>
          <a:prstGeom prst="rect">
            <a:avLst/>
          </a:prstGeom>
          <a:noFill/>
          <a:ln>
            <a:noFill/>
          </a:ln>
        </p:spPr>
        <p:txBody>
          <a:bodyPr anchorCtr="0" anchor="t" bIns="0" lIns="91425" spcFirstLastPara="1" rIns="91425" wrap="square" tIns="0">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SemiBold"/>
                <a:ea typeface="Montserrat SemiBold"/>
                <a:cs typeface="Montserrat SemiBold"/>
                <a:sym typeface="Montserrat SemiBold"/>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23"/>
          <p:cNvSpPr txBox="1"/>
          <p:nvPr/>
        </p:nvSpPr>
        <p:spPr>
          <a:xfrm>
            <a:off x="7505924" y="4789325"/>
            <a:ext cx="1300500" cy="2502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Montserrat"/>
                <a:ea typeface="Montserrat"/>
                <a:cs typeface="Montserrat"/>
                <a:sym typeface="Montserrat"/>
              </a:rPr>
              <a:t>BKN.GO.ID</a:t>
            </a:r>
            <a:endParaRPr b="1" i="0" sz="1400" u="none" cap="none" strike="noStrike">
              <a:solidFill>
                <a:srgbClr val="000000"/>
              </a:solidFill>
              <a:latin typeface="Montserrat"/>
              <a:ea typeface="Montserrat"/>
              <a:cs typeface="Montserrat"/>
              <a:sym typeface="Montserrat"/>
            </a:endParaRPr>
          </a:p>
        </p:txBody>
      </p:sp>
      <p:pic>
        <p:nvPicPr>
          <p:cNvPr id="101" name="Google Shape;101;p23"/>
          <p:cNvPicPr preferRelativeResize="0"/>
          <p:nvPr/>
        </p:nvPicPr>
        <p:blipFill rotWithShape="1">
          <a:blip r:embed="rId2">
            <a:alphaModFix/>
          </a:blip>
          <a:srcRect b="0" l="0" r="0" t="0"/>
          <a:stretch/>
        </p:blipFill>
        <p:spPr>
          <a:xfrm>
            <a:off x="262975" y="4888875"/>
            <a:ext cx="5181600" cy="228600"/>
          </a:xfrm>
          <a:prstGeom prst="rect">
            <a:avLst/>
          </a:prstGeom>
          <a:noFill/>
          <a:ln>
            <a:noFill/>
          </a:ln>
          <a:effectLst>
            <a:reflection blurRad="0" dir="5400000" dist="38100" endA="0" endPos="30000" fadeDir="5400012" kx="0" rotWithShape="0" algn="bl" stPos="0" sy="-100000" ky="0"/>
          </a:effectLst>
        </p:spPr>
      </p:pic>
      <p:sp>
        <p:nvSpPr>
          <p:cNvPr id="102" name="Google Shape;102;p23"/>
          <p:cNvSpPr/>
          <p:nvPr/>
        </p:nvSpPr>
        <p:spPr>
          <a:xfrm>
            <a:off x="464057" y="545819"/>
            <a:ext cx="453114" cy="338660"/>
          </a:xfrm>
          <a:custGeom>
            <a:rect b="b" l="l" r="r" t="t"/>
            <a:pathLst>
              <a:path extrusionOk="0" h="903092" w="1208304">
                <a:moveTo>
                  <a:pt x="0" y="0"/>
                </a:moveTo>
                <a:lnTo>
                  <a:pt x="1208304" y="0"/>
                </a:lnTo>
                <a:lnTo>
                  <a:pt x="1208304" y="134113"/>
                </a:lnTo>
                <a:lnTo>
                  <a:pt x="134114" y="134113"/>
                </a:lnTo>
                <a:lnTo>
                  <a:pt x="134114" y="903092"/>
                </a:lnTo>
                <a:lnTo>
                  <a:pt x="1" y="903092"/>
                </a:lnTo>
                <a:lnTo>
                  <a:pt x="1" y="134113"/>
                </a:lnTo>
                <a:lnTo>
                  <a:pt x="0" y="134113"/>
                </a:lnTo>
                <a:close/>
              </a:path>
            </a:pathLst>
          </a:custGeom>
          <a:gradFill>
            <a:gsLst>
              <a:gs pos="0">
                <a:srgbClr val="3177EE"/>
              </a:gs>
              <a:gs pos="100000">
                <a:srgbClr val="113D8A"/>
              </a:gs>
            </a:gsLst>
            <a:path path="circle">
              <a:fillToRect b="50%" l="50%" r="50%" t="50%"/>
            </a:path>
            <a:tileRect/>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03" name="Google Shape;103;p23"/>
          <p:cNvPicPr preferRelativeResize="0"/>
          <p:nvPr/>
        </p:nvPicPr>
        <p:blipFill rotWithShape="1">
          <a:blip r:embed="rId3">
            <a:alphaModFix/>
          </a:blip>
          <a:srcRect b="0" l="0" r="0" t="0"/>
          <a:stretch/>
        </p:blipFill>
        <p:spPr>
          <a:xfrm>
            <a:off x="114300" y="105073"/>
            <a:ext cx="1144899" cy="4125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1">
    <p:spTree>
      <p:nvGrpSpPr>
        <p:cNvPr id="104" name="Shape 104"/>
        <p:cNvGrpSpPr/>
        <p:nvPr/>
      </p:nvGrpSpPr>
      <p:grpSpPr>
        <a:xfrm>
          <a:off x="0" y="0"/>
          <a:ext cx="0" cy="0"/>
          <a:chOff x="0" y="0"/>
          <a:chExt cx="0" cy="0"/>
        </a:xfrm>
      </p:grpSpPr>
      <p:sp>
        <p:nvSpPr>
          <p:cNvPr id="105" name="Google Shape;105;p2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100"/>
              <a:buNone/>
              <a:defRPr sz="1100">
                <a:solidFill>
                  <a:srgbClr val="888888"/>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06" name="Google Shape;106;p2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100"/>
              <a:buNone/>
              <a:defRPr sz="1100">
                <a:solidFill>
                  <a:srgbClr val="888888"/>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07" name="Google Shape;107;p24"/>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hree Columns)">
  <p:cSld name="3 columns">
    <p:spTree>
      <p:nvGrpSpPr>
        <p:cNvPr id="108" name="Shape 108"/>
        <p:cNvGrpSpPr/>
        <p:nvPr/>
      </p:nvGrpSpPr>
      <p:grpSpPr>
        <a:xfrm>
          <a:off x="0" y="0"/>
          <a:ext cx="0" cy="0"/>
          <a:chOff x="0" y="0"/>
          <a:chExt cx="0" cy="0"/>
        </a:xfrm>
      </p:grpSpPr>
      <p:sp>
        <p:nvSpPr>
          <p:cNvPr id="109" name="Google Shape;109;p25"/>
          <p:cNvSpPr txBox="1"/>
          <p:nvPr>
            <p:ph type="title"/>
          </p:nvPr>
        </p:nvSpPr>
        <p:spPr>
          <a:xfrm>
            <a:off x="435431" y="110662"/>
            <a:ext cx="8273400" cy="393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0" name="Google Shape;110;p25"/>
          <p:cNvSpPr txBox="1"/>
          <p:nvPr>
            <p:ph idx="1" type="body"/>
          </p:nvPr>
        </p:nvSpPr>
        <p:spPr>
          <a:xfrm>
            <a:off x="435429" y="1049274"/>
            <a:ext cx="2464500" cy="3751500"/>
          </a:xfrm>
          <a:prstGeom prst="rect">
            <a:avLst/>
          </a:prstGeom>
          <a:noFill/>
          <a:ln>
            <a:noFill/>
          </a:ln>
        </p:spPr>
        <p:txBody>
          <a:bodyPr anchorCtr="0" anchor="t" bIns="0" lIns="0" spcFirstLastPara="1" rIns="0" wrap="square" tIns="0">
            <a:noAutofit/>
          </a:bodyPr>
          <a:lstStyle>
            <a:lvl1pPr indent="-298450" lvl="0" marL="457200" rtl="0" algn="l">
              <a:spcBef>
                <a:spcPts val="600"/>
              </a:spcBef>
              <a:spcAft>
                <a:spcPts val="0"/>
              </a:spcAft>
              <a:buClr>
                <a:schemeClr val="dk1"/>
              </a:buClr>
              <a:buSzPts val="1100"/>
              <a:buChar char="●"/>
              <a:defRPr sz="1100"/>
            </a:lvl1pPr>
            <a:lvl2pPr indent="-298450" lvl="1" marL="914400" rtl="0" algn="l">
              <a:spcBef>
                <a:spcPts val="1200"/>
              </a:spcBef>
              <a:spcAft>
                <a:spcPts val="0"/>
              </a:spcAft>
              <a:buClr>
                <a:schemeClr val="dk1"/>
              </a:buClr>
              <a:buSzPts val="1100"/>
              <a:buChar char="○"/>
              <a:defRPr sz="1100"/>
            </a:lvl2pPr>
            <a:lvl3pPr indent="-298450" lvl="2" marL="1371600" rtl="0" algn="l">
              <a:spcBef>
                <a:spcPts val="1200"/>
              </a:spcBef>
              <a:spcAft>
                <a:spcPts val="0"/>
              </a:spcAft>
              <a:buClr>
                <a:schemeClr val="dk1"/>
              </a:buClr>
              <a:buSzPts val="1100"/>
              <a:buChar char="■"/>
              <a:defRPr sz="1100"/>
            </a:lvl3pPr>
            <a:lvl4pPr indent="-298450" lvl="3" marL="1828800" rtl="0" algn="l">
              <a:spcBef>
                <a:spcPts val="1200"/>
              </a:spcBef>
              <a:spcAft>
                <a:spcPts val="0"/>
              </a:spcAft>
              <a:buClr>
                <a:schemeClr val="dk1"/>
              </a:buClr>
              <a:buSzPts val="1100"/>
              <a:buChar char="●"/>
              <a:defRPr sz="1100"/>
            </a:lvl4pPr>
            <a:lvl5pPr indent="-298450" lvl="4" marL="2286000" rtl="0" algn="l">
              <a:spcBef>
                <a:spcPts val="1200"/>
              </a:spcBef>
              <a:spcAft>
                <a:spcPts val="0"/>
              </a:spcAft>
              <a:buClr>
                <a:schemeClr val="dk1"/>
              </a:buClr>
              <a:buSzPts val="1100"/>
              <a:buChar char="○"/>
              <a:defRPr sz="1100"/>
            </a:lvl5pPr>
            <a:lvl6pPr indent="-298450" lvl="5" marL="2743200" rtl="0" algn="l">
              <a:spcBef>
                <a:spcPts val="1200"/>
              </a:spcBef>
              <a:spcAft>
                <a:spcPts val="0"/>
              </a:spcAft>
              <a:buClr>
                <a:schemeClr val="dk1"/>
              </a:buClr>
              <a:buSzPts val="1100"/>
              <a:buChar char="■"/>
              <a:defRPr sz="1100"/>
            </a:lvl6pPr>
            <a:lvl7pPr indent="-298450" lvl="6" marL="3200400" rtl="0" algn="l">
              <a:spcBef>
                <a:spcPts val="1200"/>
              </a:spcBef>
              <a:spcAft>
                <a:spcPts val="0"/>
              </a:spcAft>
              <a:buClr>
                <a:schemeClr val="dk1"/>
              </a:buClr>
              <a:buSzPts val="1100"/>
              <a:buChar char="●"/>
              <a:defRPr sz="1100"/>
            </a:lvl7pPr>
            <a:lvl8pPr indent="-298450" lvl="7" marL="3657600" rtl="0" algn="l">
              <a:spcBef>
                <a:spcPts val="1200"/>
              </a:spcBef>
              <a:spcAft>
                <a:spcPts val="0"/>
              </a:spcAft>
              <a:buClr>
                <a:schemeClr val="dk1"/>
              </a:buClr>
              <a:buSzPts val="1100"/>
              <a:buChar char="○"/>
              <a:defRPr sz="1100"/>
            </a:lvl8pPr>
            <a:lvl9pPr indent="-298450" lvl="8" marL="4114800" rtl="0" algn="l">
              <a:spcBef>
                <a:spcPts val="1200"/>
              </a:spcBef>
              <a:spcAft>
                <a:spcPts val="1200"/>
              </a:spcAft>
              <a:buClr>
                <a:schemeClr val="dk1"/>
              </a:buClr>
              <a:buSzPts val="1100"/>
              <a:buChar char="■"/>
              <a:defRPr sz="1100"/>
            </a:lvl9pPr>
          </a:lstStyle>
          <a:p/>
        </p:txBody>
      </p:sp>
      <p:sp>
        <p:nvSpPr>
          <p:cNvPr id="111" name="Google Shape;111;p25"/>
          <p:cNvSpPr txBox="1"/>
          <p:nvPr>
            <p:ph idx="2" type="body"/>
          </p:nvPr>
        </p:nvSpPr>
        <p:spPr>
          <a:xfrm>
            <a:off x="3339737" y="1049274"/>
            <a:ext cx="2464500" cy="3751500"/>
          </a:xfrm>
          <a:prstGeom prst="rect">
            <a:avLst/>
          </a:prstGeom>
          <a:noFill/>
          <a:ln>
            <a:noFill/>
          </a:ln>
        </p:spPr>
        <p:txBody>
          <a:bodyPr anchorCtr="0" anchor="t" bIns="0" lIns="0" spcFirstLastPara="1" rIns="0" wrap="square" tIns="0">
            <a:noAutofit/>
          </a:bodyPr>
          <a:lstStyle>
            <a:lvl1pPr indent="-298450" lvl="0" marL="457200" rtl="0" algn="l">
              <a:spcBef>
                <a:spcPts val="600"/>
              </a:spcBef>
              <a:spcAft>
                <a:spcPts val="0"/>
              </a:spcAft>
              <a:buClr>
                <a:schemeClr val="dk1"/>
              </a:buClr>
              <a:buSzPts val="1100"/>
              <a:buChar char="●"/>
              <a:defRPr sz="1100"/>
            </a:lvl1pPr>
            <a:lvl2pPr indent="-298450" lvl="1" marL="914400" rtl="0" algn="l">
              <a:spcBef>
                <a:spcPts val="1200"/>
              </a:spcBef>
              <a:spcAft>
                <a:spcPts val="0"/>
              </a:spcAft>
              <a:buClr>
                <a:schemeClr val="dk1"/>
              </a:buClr>
              <a:buSzPts val="1100"/>
              <a:buChar char="○"/>
              <a:defRPr sz="1100"/>
            </a:lvl2pPr>
            <a:lvl3pPr indent="-298450" lvl="2" marL="1371600" rtl="0" algn="l">
              <a:spcBef>
                <a:spcPts val="1200"/>
              </a:spcBef>
              <a:spcAft>
                <a:spcPts val="0"/>
              </a:spcAft>
              <a:buClr>
                <a:schemeClr val="dk1"/>
              </a:buClr>
              <a:buSzPts val="1100"/>
              <a:buChar char="■"/>
              <a:defRPr sz="1100"/>
            </a:lvl3pPr>
            <a:lvl4pPr indent="-298450" lvl="3" marL="1828800" rtl="0" algn="l">
              <a:spcBef>
                <a:spcPts val="1200"/>
              </a:spcBef>
              <a:spcAft>
                <a:spcPts val="0"/>
              </a:spcAft>
              <a:buClr>
                <a:schemeClr val="dk1"/>
              </a:buClr>
              <a:buSzPts val="1100"/>
              <a:buChar char="●"/>
              <a:defRPr sz="1100"/>
            </a:lvl4pPr>
            <a:lvl5pPr indent="-298450" lvl="4" marL="2286000" rtl="0" algn="l">
              <a:spcBef>
                <a:spcPts val="1200"/>
              </a:spcBef>
              <a:spcAft>
                <a:spcPts val="0"/>
              </a:spcAft>
              <a:buClr>
                <a:schemeClr val="dk1"/>
              </a:buClr>
              <a:buSzPts val="1100"/>
              <a:buChar char="○"/>
              <a:defRPr sz="1100"/>
            </a:lvl5pPr>
            <a:lvl6pPr indent="-298450" lvl="5" marL="2743200" rtl="0" algn="l">
              <a:spcBef>
                <a:spcPts val="1200"/>
              </a:spcBef>
              <a:spcAft>
                <a:spcPts val="0"/>
              </a:spcAft>
              <a:buClr>
                <a:schemeClr val="dk1"/>
              </a:buClr>
              <a:buSzPts val="1100"/>
              <a:buChar char="■"/>
              <a:defRPr sz="1100"/>
            </a:lvl6pPr>
            <a:lvl7pPr indent="-298450" lvl="6" marL="3200400" rtl="0" algn="l">
              <a:spcBef>
                <a:spcPts val="1200"/>
              </a:spcBef>
              <a:spcAft>
                <a:spcPts val="0"/>
              </a:spcAft>
              <a:buClr>
                <a:schemeClr val="dk1"/>
              </a:buClr>
              <a:buSzPts val="1100"/>
              <a:buChar char="●"/>
              <a:defRPr sz="1100"/>
            </a:lvl7pPr>
            <a:lvl8pPr indent="-298450" lvl="7" marL="3657600" rtl="0" algn="l">
              <a:spcBef>
                <a:spcPts val="1200"/>
              </a:spcBef>
              <a:spcAft>
                <a:spcPts val="0"/>
              </a:spcAft>
              <a:buClr>
                <a:schemeClr val="dk1"/>
              </a:buClr>
              <a:buSzPts val="1100"/>
              <a:buChar char="○"/>
              <a:defRPr sz="1100"/>
            </a:lvl8pPr>
            <a:lvl9pPr indent="-298450" lvl="8" marL="4114800" rtl="0" algn="l">
              <a:spcBef>
                <a:spcPts val="1200"/>
              </a:spcBef>
              <a:spcAft>
                <a:spcPts val="1200"/>
              </a:spcAft>
              <a:buClr>
                <a:schemeClr val="dk1"/>
              </a:buClr>
              <a:buSzPts val="1100"/>
              <a:buChar char="■"/>
              <a:defRPr sz="1100"/>
            </a:lvl9pPr>
          </a:lstStyle>
          <a:p/>
        </p:txBody>
      </p:sp>
      <p:sp>
        <p:nvSpPr>
          <p:cNvPr id="112" name="Google Shape;112;p25"/>
          <p:cNvSpPr txBox="1"/>
          <p:nvPr>
            <p:ph idx="3" type="body"/>
          </p:nvPr>
        </p:nvSpPr>
        <p:spPr>
          <a:xfrm>
            <a:off x="6244046" y="1049274"/>
            <a:ext cx="2464500" cy="3751500"/>
          </a:xfrm>
          <a:prstGeom prst="rect">
            <a:avLst/>
          </a:prstGeom>
          <a:noFill/>
          <a:ln>
            <a:noFill/>
          </a:ln>
        </p:spPr>
        <p:txBody>
          <a:bodyPr anchorCtr="0" anchor="t" bIns="0" lIns="0" spcFirstLastPara="1" rIns="0" wrap="square" tIns="0">
            <a:noAutofit/>
          </a:bodyPr>
          <a:lstStyle>
            <a:lvl1pPr indent="-298450" lvl="0" marL="457200" rtl="0" algn="l">
              <a:spcBef>
                <a:spcPts val="600"/>
              </a:spcBef>
              <a:spcAft>
                <a:spcPts val="0"/>
              </a:spcAft>
              <a:buClr>
                <a:schemeClr val="dk1"/>
              </a:buClr>
              <a:buSzPts val="1100"/>
              <a:buChar char="●"/>
              <a:defRPr sz="1100"/>
            </a:lvl1pPr>
            <a:lvl2pPr indent="-298450" lvl="1" marL="914400" rtl="0" algn="l">
              <a:spcBef>
                <a:spcPts val="1200"/>
              </a:spcBef>
              <a:spcAft>
                <a:spcPts val="0"/>
              </a:spcAft>
              <a:buClr>
                <a:schemeClr val="dk1"/>
              </a:buClr>
              <a:buSzPts val="1100"/>
              <a:buChar char="○"/>
              <a:defRPr sz="1100"/>
            </a:lvl2pPr>
            <a:lvl3pPr indent="-298450" lvl="2" marL="1371600" rtl="0" algn="l">
              <a:spcBef>
                <a:spcPts val="1200"/>
              </a:spcBef>
              <a:spcAft>
                <a:spcPts val="0"/>
              </a:spcAft>
              <a:buClr>
                <a:schemeClr val="dk1"/>
              </a:buClr>
              <a:buSzPts val="1100"/>
              <a:buChar char="■"/>
              <a:defRPr sz="1100"/>
            </a:lvl3pPr>
            <a:lvl4pPr indent="-298450" lvl="3" marL="1828800" rtl="0" algn="l">
              <a:spcBef>
                <a:spcPts val="1200"/>
              </a:spcBef>
              <a:spcAft>
                <a:spcPts val="0"/>
              </a:spcAft>
              <a:buClr>
                <a:schemeClr val="dk1"/>
              </a:buClr>
              <a:buSzPts val="1100"/>
              <a:buChar char="●"/>
              <a:defRPr sz="1100"/>
            </a:lvl4pPr>
            <a:lvl5pPr indent="-298450" lvl="4" marL="2286000" rtl="0" algn="l">
              <a:spcBef>
                <a:spcPts val="1200"/>
              </a:spcBef>
              <a:spcAft>
                <a:spcPts val="0"/>
              </a:spcAft>
              <a:buClr>
                <a:schemeClr val="dk1"/>
              </a:buClr>
              <a:buSzPts val="1100"/>
              <a:buChar char="○"/>
              <a:defRPr sz="1100"/>
            </a:lvl5pPr>
            <a:lvl6pPr indent="-298450" lvl="5" marL="2743200" rtl="0" algn="l">
              <a:spcBef>
                <a:spcPts val="1200"/>
              </a:spcBef>
              <a:spcAft>
                <a:spcPts val="0"/>
              </a:spcAft>
              <a:buClr>
                <a:schemeClr val="dk1"/>
              </a:buClr>
              <a:buSzPts val="1100"/>
              <a:buChar char="■"/>
              <a:defRPr sz="1100"/>
            </a:lvl6pPr>
            <a:lvl7pPr indent="-298450" lvl="6" marL="3200400" rtl="0" algn="l">
              <a:spcBef>
                <a:spcPts val="1200"/>
              </a:spcBef>
              <a:spcAft>
                <a:spcPts val="0"/>
              </a:spcAft>
              <a:buClr>
                <a:schemeClr val="dk1"/>
              </a:buClr>
              <a:buSzPts val="1100"/>
              <a:buChar char="●"/>
              <a:defRPr sz="1100"/>
            </a:lvl7pPr>
            <a:lvl8pPr indent="-298450" lvl="7" marL="3657600" rtl="0" algn="l">
              <a:spcBef>
                <a:spcPts val="1200"/>
              </a:spcBef>
              <a:spcAft>
                <a:spcPts val="0"/>
              </a:spcAft>
              <a:buClr>
                <a:schemeClr val="dk1"/>
              </a:buClr>
              <a:buSzPts val="1100"/>
              <a:buChar char="○"/>
              <a:defRPr sz="1100"/>
            </a:lvl8pPr>
            <a:lvl9pPr indent="-298450" lvl="8" marL="4114800" rtl="0" algn="l">
              <a:spcBef>
                <a:spcPts val="1200"/>
              </a:spcBef>
              <a:spcAft>
                <a:spcPts val="1200"/>
              </a:spcAft>
              <a:buClr>
                <a:schemeClr val="dk1"/>
              </a:buClr>
              <a:buSzPts val="1100"/>
              <a:buChar char="■"/>
              <a:defRPr sz="1100"/>
            </a:lvl9pPr>
          </a:lstStyle>
          <a:p/>
        </p:txBody>
      </p:sp>
    </p:spTree>
  </p:cSld>
  <p:clrMapOvr>
    <a:masterClrMapping/>
  </p:clrMapOvr>
  <p:extLst>
    <p:ext uri="{DCECCB84-F9BA-43D5-87BE-67443E8EF086}">
      <p15:sldGuideLst>
        <p15:guide id="1" orient="horz" pos="660">
          <p15:clr>
            <a:srgbClr val="FBAE40"/>
          </p15:clr>
        </p15:guide>
        <p15:guide id="2" pos="2104">
          <p15:clr>
            <a:srgbClr val="FBAE40"/>
          </p15:clr>
        </p15:guide>
        <p15:guide id="3" pos="3656">
          <p15:clr>
            <a:srgbClr val="FBAE40"/>
          </p15:clr>
        </p15:guide>
        <p15:guide id="4" pos="3933">
          <p15:clr>
            <a:srgbClr val="FBAE40"/>
          </p15:clr>
        </p15:guide>
        <p15:guide id="5" pos="18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ith eyebrow 1">
  <p:cSld name="TITLE_AND_BODY_1_4_1">
    <p:spTree>
      <p:nvGrpSpPr>
        <p:cNvPr id="113" name="Shape 113"/>
        <p:cNvGrpSpPr/>
        <p:nvPr/>
      </p:nvGrpSpPr>
      <p:grpSpPr>
        <a:xfrm>
          <a:off x="0" y="0"/>
          <a:ext cx="0" cy="0"/>
          <a:chOff x="0" y="0"/>
          <a:chExt cx="0" cy="0"/>
        </a:xfrm>
      </p:grpSpPr>
      <p:sp>
        <p:nvSpPr>
          <p:cNvPr id="114" name="Google Shape;114;p26"/>
          <p:cNvSpPr txBox="1"/>
          <p:nvPr>
            <p:ph type="title"/>
          </p:nvPr>
        </p:nvSpPr>
        <p:spPr>
          <a:xfrm>
            <a:off x="235500" y="3464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200"/>
              <a:buNone/>
              <a:defRPr sz="2200"/>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5" name="Google Shape;115;p26"/>
          <p:cNvSpPr txBox="1"/>
          <p:nvPr>
            <p:ph idx="1" type="body"/>
          </p:nvPr>
        </p:nvSpPr>
        <p:spPr>
          <a:xfrm>
            <a:off x="235500" y="10762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6" name="Google Shape;11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lnSpcReduction="10000"/>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r">
              <a:spcBef>
                <a:spcPts val="0"/>
              </a:spcBef>
              <a:spcAft>
                <a:spcPts val="0"/>
              </a:spcAft>
              <a:buNone/>
            </a:pPr>
            <a:fld id="{00000000-1234-1234-1234-123412341234}" type="slidenum">
              <a:rPr lang="en"/>
              <a:t>‹#›</a:t>
            </a:fld>
            <a:endParaRPr/>
          </a:p>
        </p:txBody>
      </p:sp>
      <p:sp>
        <p:nvSpPr>
          <p:cNvPr id="117" name="Google Shape;117;p26"/>
          <p:cNvSpPr txBox="1"/>
          <p:nvPr>
            <p:ph idx="2" type="subTitle"/>
          </p:nvPr>
        </p:nvSpPr>
        <p:spPr>
          <a:xfrm>
            <a:off x="224250" y="114850"/>
            <a:ext cx="6672000" cy="258000"/>
          </a:xfrm>
          <a:prstGeom prst="rect">
            <a:avLst/>
          </a:prstGeom>
        </p:spPr>
        <p:txBody>
          <a:bodyPr anchorCtr="0" anchor="ctr" bIns="91425" lIns="91425" spcFirstLastPara="1" rIns="91425" wrap="square" tIns="91425">
            <a:normAutofit/>
          </a:bodyPr>
          <a:lstStyle>
            <a:lvl1pPr lvl="0" rtl="0">
              <a:spcBef>
                <a:spcPts val="0"/>
              </a:spcBef>
              <a:spcAft>
                <a:spcPts val="0"/>
              </a:spcAft>
              <a:buSzPts val="1300"/>
              <a:buNone/>
              <a:defRPr sz="1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ith eyebrow 2">
  <p:cSld name="TITLE_AND_BODY_1_4_2">
    <p:spTree>
      <p:nvGrpSpPr>
        <p:cNvPr id="118" name="Shape 118"/>
        <p:cNvGrpSpPr/>
        <p:nvPr/>
      </p:nvGrpSpPr>
      <p:grpSpPr>
        <a:xfrm>
          <a:off x="0" y="0"/>
          <a:ext cx="0" cy="0"/>
          <a:chOff x="0" y="0"/>
          <a:chExt cx="0" cy="0"/>
        </a:xfrm>
      </p:grpSpPr>
      <p:sp>
        <p:nvSpPr>
          <p:cNvPr id="119" name="Google Shape;119;p27"/>
          <p:cNvSpPr txBox="1"/>
          <p:nvPr>
            <p:ph type="title"/>
          </p:nvPr>
        </p:nvSpPr>
        <p:spPr>
          <a:xfrm>
            <a:off x="235500" y="3464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200"/>
              <a:buNone/>
              <a:defRPr sz="2200"/>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20" name="Google Shape;120;p27"/>
          <p:cNvSpPr txBox="1"/>
          <p:nvPr>
            <p:ph idx="1" type="body"/>
          </p:nvPr>
        </p:nvSpPr>
        <p:spPr>
          <a:xfrm>
            <a:off x="235500" y="10762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1" name="Google Shape;12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lnSpcReduction="10000"/>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r">
              <a:spcBef>
                <a:spcPts val="0"/>
              </a:spcBef>
              <a:spcAft>
                <a:spcPts val="0"/>
              </a:spcAft>
              <a:buNone/>
            </a:pPr>
            <a:fld id="{00000000-1234-1234-1234-123412341234}" type="slidenum">
              <a:rPr lang="en"/>
              <a:t>‹#›</a:t>
            </a:fld>
            <a:endParaRPr/>
          </a:p>
        </p:txBody>
      </p:sp>
      <p:sp>
        <p:nvSpPr>
          <p:cNvPr id="122" name="Google Shape;122;p27"/>
          <p:cNvSpPr txBox="1"/>
          <p:nvPr>
            <p:ph idx="2" type="subTitle"/>
          </p:nvPr>
        </p:nvSpPr>
        <p:spPr>
          <a:xfrm>
            <a:off x="224250" y="114850"/>
            <a:ext cx="6672000" cy="258000"/>
          </a:xfrm>
          <a:prstGeom prst="rect">
            <a:avLst/>
          </a:prstGeom>
        </p:spPr>
        <p:txBody>
          <a:bodyPr anchorCtr="0" anchor="ctr" bIns="91425" lIns="91425" spcFirstLastPara="1" rIns="91425" wrap="square" tIns="91425">
            <a:normAutofit/>
          </a:bodyPr>
          <a:lstStyle>
            <a:lvl1pPr lvl="0" rtl="0">
              <a:spcBef>
                <a:spcPts val="0"/>
              </a:spcBef>
              <a:spcAft>
                <a:spcPts val="0"/>
              </a:spcAft>
              <a:buSzPts val="1300"/>
              <a:buNone/>
              <a:defRPr sz="1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cxnSp>
        <p:nvCxnSpPr>
          <p:cNvPr id="128" name="Google Shape;128;p29"/>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29" name="Google Shape;129;p29"/>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30" name="Google Shape;130;p29"/>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131" name="Google Shape;13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134" name="Google Shape;13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5" name="Shape 135"/>
        <p:cNvGrpSpPr/>
        <p:nvPr/>
      </p:nvGrpSpPr>
      <p:grpSpPr>
        <a:xfrm>
          <a:off x="0" y="0"/>
          <a:ext cx="0" cy="0"/>
          <a:chOff x="0" y="0"/>
          <a:chExt cx="0" cy="0"/>
        </a:xfrm>
      </p:grpSpPr>
      <p:sp>
        <p:nvSpPr>
          <p:cNvPr id="136" name="Google Shape;136;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7" name="Google Shape;13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8" name="Google Shape;13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1191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8" name="Google Shape;18;p4"/>
          <p:cNvSpPr txBox="1"/>
          <p:nvPr>
            <p:ph idx="1" type="body"/>
          </p:nvPr>
        </p:nvSpPr>
        <p:spPr>
          <a:xfrm>
            <a:off x="311700" y="691875"/>
            <a:ext cx="8709300" cy="4019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2" name="Google Shape;142;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3" name="Google Shape;1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6" name="Google Shape;1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34"/>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34"/>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0" name="Google Shape;1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1" name="Shape 151"/>
        <p:cNvGrpSpPr/>
        <p:nvPr/>
      </p:nvGrpSpPr>
      <p:grpSpPr>
        <a:xfrm>
          <a:off x="0" y="0"/>
          <a:ext cx="0" cy="0"/>
          <a:chOff x="0" y="0"/>
          <a:chExt cx="0" cy="0"/>
        </a:xfrm>
      </p:grpSpPr>
      <p:sp>
        <p:nvSpPr>
          <p:cNvPr id="152" name="Google Shape;152;p35"/>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3" name="Google Shape;15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4" name="Shape 154"/>
        <p:cNvGrpSpPr/>
        <p:nvPr/>
      </p:nvGrpSpPr>
      <p:grpSpPr>
        <a:xfrm>
          <a:off x="0" y="0"/>
          <a:ext cx="0" cy="0"/>
          <a:chOff x="0" y="0"/>
          <a:chExt cx="0" cy="0"/>
        </a:xfrm>
      </p:grpSpPr>
      <p:sp>
        <p:nvSpPr>
          <p:cNvPr id="155" name="Google Shape;155;p36"/>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6" name="Google Shape;156;p3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57" name="Google Shape;157;p36"/>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58" name="Google Shape;158;p36"/>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9" name="Google Shape;159;p3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60" name="Google Shape;16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37"/>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63" name="Google Shape;163;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 name="Shape 164"/>
        <p:cNvGrpSpPr/>
        <p:nvPr/>
      </p:nvGrpSpPr>
      <p:grpSpPr>
        <a:xfrm>
          <a:off x="0" y="0"/>
          <a:ext cx="0" cy="0"/>
          <a:chOff x="0" y="0"/>
          <a:chExt cx="0" cy="0"/>
        </a:xfrm>
      </p:grpSpPr>
      <p:sp>
        <p:nvSpPr>
          <p:cNvPr id="165" name="Google Shape;165;p38"/>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166" name="Google Shape;166;p38"/>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67" name="Google Shape;16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170" name="Shape 170"/>
        <p:cNvGrpSpPr/>
        <p:nvPr/>
      </p:nvGrpSpPr>
      <p:grpSpPr>
        <a:xfrm>
          <a:off x="0" y="0"/>
          <a:ext cx="0" cy="0"/>
          <a:chOff x="0" y="0"/>
          <a:chExt cx="0" cy="0"/>
        </a:xfrm>
      </p:grpSpPr>
      <p:sp>
        <p:nvSpPr>
          <p:cNvPr id="171" name="Google Shape;171;p40"/>
          <p:cNvSpPr txBox="1"/>
          <p:nvPr>
            <p:ph idx="11" type="ftr"/>
          </p:nvPr>
        </p:nvSpPr>
        <p:spPr>
          <a:xfrm>
            <a:off x="3108960" y="4783455"/>
            <a:ext cx="29259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600"/>
              <a:buNone/>
              <a:defRPr sz="600">
                <a:solidFill>
                  <a:srgbClr val="888888"/>
                </a:solidFill>
              </a:defRPr>
            </a:lvl1pPr>
            <a:lvl2pPr lvl="1" rtl="0" algn="l">
              <a:spcBef>
                <a:spcPts val="0"/>
              </a:spcBef>
              <a:spcAft>
                <a:spcPts val="0"/>
              </a:spcAft>
              <a:buSzPts val="600"/>
              <a:buNone/>
              <a:defRPr sz="600"/>
            </a:lvl2pPr>
            <a:lvl3pPr lvl="2" rtl="0" algn="l">
              <a:spcBef>
                <a:spcPts val="0"/>
              </a:spcBef>
              <a:spcAft>
                <a:spcPts val="0"/>
              </a:spcAft>
              <a:buSzPts val="600"/>
              <a:buNone/>
              <a:defRPr sz="600"/>
            </a:lvl3pPr>
            <a:lvl4pPr lvl="3" rtl="0" algn="l">
              <a:spcBef>
                <a:spcPts val="0"/>
              </a:spcBef>
              <a:spcAft>
                <a:spcPts val="0"/>
              </a:spcAft>
              <a:buSzPts val="600"/>
              <a:buNone/>
              <a:defRPr sz="600"/>
            </a:lvl4pPr>
            <a:lvl5pPr lvl="4" rtl="0" algn="l">
              <a:spcBef>
                <a:spcPts val="0"/>
              </a:spcBef>
              <a:spcAft>
                <a:spcPts val="0"/>
              </a:spcAft>
              <a:buSzPts val="600"/>
              <a:buNone/>
              <a:defRPr sz="600"/>
            </a:lvl5pPr>
            <a:lvl6pPr lvl="5" rtl="0" algn="l">
              <a:spcBef>
                <a:spcPts val="0"/>
              </a:spcBef>
              <a:spcAft>
                <a:spcPts val="0"/>
              </a:spcAft>
              <a:buSzPts val="600"/>
              <a:buNone/>
              <a:defRPr sz="600"/>
            </a:lvl6pPr>
            <a:lvl7pPr lvl="6" rtl="0" algn="l">
              <a:spcBef>
                <a:spcPts val="0"/>
              </a:spcBef>
              <a:spcAft>
                <a:spcPts val="0"/>
              </a:spcAft>
              <a:buSzPts val="600"/>
              <a:buNone/>
              <a:defRPr sz="600"/>
            </a:lvl7pPr>
            <a:lvl8pPr lvl="7" rtl="0" algn="l">
              <a:spcBef>
                <a:spcPts val="0"/>
              </a:spcBef>
              <a:spcAft>
                <a:spcPts val="0"/>
              </a:spcAft>
              <a:buSzPts val="600"/>
              <a:buNone/>
              <a:defRPr sz="600"/>
            </a:lvl8pPr>
            <a:lvl9pPr lvl="8" rtl="0" algn="l">
              <a:spcBef>
                <a:spcPts val="0"/>
              </a:spcBef>
              <a:spcAft>
                <a:spcPts val="0"/>
              </a:spcAft>
              <a:buSzPts val="600"/>
              <a:buNone/>
              <a:defRPr sz="600"/>
            </a:lvl9pPr>
          </a:lstStyle>
          <a:p/>
        </p:txBody>
      </p:sp>
      <p:sp>
        <p:nvSpPr>
          <p:cNvPr id="172" name="Google Shape;172;p4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600"/>
              <a:buNone/>
              <a:defRPr sz="600">
                <a:solidFill>
                  <a:srgbClr val="888888"/>
                </a:solidFill>
              </a:defRPr>
            </a:lvl1pPr>
            <a:lvl2pPr lvl="1" rtl="0" algn="l">
              <a:spcBef>
                <a:spcPts val="0"/>
              </a:spcBef>
              <a:spcAft>
                <a:spcPts val="0"/>
              </a:spcAft>
              <a:buSzPts val="600"/>
              <a:buNone/>
              <a:defRPr sz="600"/>
            </a:lvl2pPr>
            <a:lvl3pPr lvl="2" rtl="0" algn="l">
              <a:spcBef>
                <a:spcPts val="0"/>
              </a:spcBef>
              <a:spcAft>
                <a:spcPts val="0"/>
              </a:spcAft>
              <a:buSzPts val="600"/>
              <a:buNone/>
              <a:defRPr sz="600"/>
            </a:lvl3pPr>
            <a:lvl4pPr lvl="3" rtl="0" algn="l">
              <a:spcBef>
                <a:spcPts val="0"/>
              </a:spcBef>
              <a:spcAft>
                <a:spcPts val="0"/>
              </a:spcAft>
              <a:buSzPts val="600"/>
              <a:buNone/>
              <a:defRPr sz="600"/>
            </a:lvl4pPr>
            <a:lvl5pPr lvl="4" rtl="0" algn="l">
              <a:spcBef>
                <a:spcPts val="0"/>
              </a:spcBef>
              <a:spcAft>
                <a:spcPts val="0"/>
              </a:spcAft>
              <a:buSzPts val="600"/>
              <a:buNone/>
              <a:defRPr sz="600"/>
            </a:lvl5pPr>
            <a:lvl6pPr lvl="5" rtl="0" algn="l">
              <a:spcBef>
                <a:spcPts val="0"/>
              </a:spcBef>
              <a:spcAft>
                <a:spcPts val="0"/>
              </a:spcAft>
              <a:buSzPts val="600"/>
              <a:buNone/>
              <a:defRPr sz="600"/>
            </a:lvl6pPr>
            <a:lvl7pPr lvl="6" rtl="0" algn="l">
              <a:spcBef>
                <a:spcPts val="0"/>
              </a:spcBef>
              <a:spcAft>
                <a:spcPts val="0"/>
              </a:spcAft>
              <a:buSzPts val="600"/>
              <a:buNone/>
              <a:defRPr sz="600"/>
            </a:lvl7pPr>
            <a:lvl8pPr lvl="7" rtl="0" algn="l">
              <a:spcBef>
                <a:spcPts val="0"/>
              </a:spcBef>
              <a:spcAft>
                <a:spcPts val="0"/>
              </a:spcAft>
              <a:buSzPts val="600"/>
              <a:buNone/>
              <a:defRPr sz="600"/>
            </a:lvl8pPr>
            <a:lvl9pPr lvl="8" rtl="0" algn="l">
              <a:spcBef>
                <a:spcPts val="0"/>
              </a:spcBef>
              <a:spcAft>
                <a:spcPts val="0"/>
              </a:spcAft>
              <a:buSzPts val="600"/>
              <a:buNone/>
              <a:defRPr sz="600"/>
            </a:lvl9pPr>
          </a:lstStyle>
          <a:p/>
        </p:txBody>
      </p:sp>
      <p:sp>
        <p:nvSpPr>
          <p:cNvPr id="173" name="Google Shape;173;p40"/>
          <p:cNvSpPr txBox="1"/>
          <p:nvPr>
            <p:ph idx="12" type="sldNum"/>
          </p:nvPr>
        </p:nvSpPr>
        <p:spPr>
          <a:xfrm>
            <a:off x="8936704" y="4884247"/>
            <a:ext cx="140700" cy="123000"/>
          </a:xfrm>
          <a:prstGeom prst="rect">
            <a:avLst/>
          </a:prstGeom>
          <a:noFill/>
          <a:ln>
            <a:noFill/>
          </a:ln>
        </p:spPr>
        <p:txBody>
          <a:bodyPr anchorCtr="0" anchor="t" bIns="0" lIns="0" spcFirstLastPara="1" rIns="0" wrap="square" tIns="0">
            <a:spAutoFit/>
          </a:bodyPr>
          <a:lstStyle>
            <a:lvl1pPr indent="0" lvl="0" marL="12700" marR="0" rtl="0" algn="l">
              <a:lnSpc>
                <a:spcPct val="116666"/>
              </a:lnSpc>
              <a:spcBef>
                <a:spcPts val="0"/>
              </a:spcBef>
              <a:buNone/>
              <a:defRPr b="0" i="0" sz="800">
                <a:solidFill>
                  <a:schemeClr val="lt1"/>
                </a:solidFill>
                <a:latin typeface="Arial"/>
                <a:ea typeface="Arial"/>
                <a:cs typeface="Arial"/>
                <a:sym typeface="Arial"/>
              </a:defRPr>
            </a:lvl1pPr>
            <a:lvl2pPr indent="0" lvl="1" marL="12700" marR="0" rtl="0" algn="l">
              <a:lnSpc>
                <a:spcPct val="116666"/>
              </a:lnSpc>
              <a:spcBef>
                <a:spcPts val="0"/>
              </a:spcBef>
              <a:buNone/>
              <a:defRPr b="0" i="0" sz="800">
                <a:solidFill>
                  <a:schemeClr val="lt1"/>
                </a:solidFill>
                <a:latin typeface="Arial"/>
                <a:ea typeface="Arial"/>
                <a:cs typeface="Arial"/>
                <a:sym typeface="Arial"/>
              </a:defRPr>
            </a:lvl2pPr>
            <a:lvl3pPr indent="0" lvl="2" marL="12700" marR="0" rtl="0" algn="l">
              <a:lnSpc>
                <a:spcPct val="116666"/>
              </a:lnSpc>
              <a:spcBef>
                <a:spcPts val="0"/>
              </a:spcBef>
              <a:buNone/>
              <a:defRPr b="0" i="0" sz="800">
                <a:solidFill>
                  <a:schemeClr val="lt1"/>
                </a:solidFill>
                <a:latin typeface="Arial"/>
                <a:ea typeface="Arial"/>
                <a:cs typeface="Arial"/>
                <a:sym typeface="Arial"/>
              </a:defRPr>
            </a:lvl3pPr>
            <a:lvl4pPr indent="0" lvl="3" marL="12700" marR="0" rtl="0" algn="l">
              <a:lnSpc>
                <a:spcPct val="116666"/>
              </a:lnSpc>
              <a:spcBef>
                <a:spcPts val="0"/>
              </a:spcBef>
              <a:buNone/>
              <a:defRPr b="0" i="0" sz="800">
                <a:solidFill>
                  <a:schemeClr val="lt1"/>
                </a:solidFill>
                <a:latin typeface="Arial"/>
                <a:ea typeface="Arial"/>
                <a:cs typeface="Arial"/>
                <a:sym typeface="Arial"/>
              </a:defRPr>
            </a:lvl4pPr>
            <a:lvl5pPr indent="0" lvl="4" marL="12700" marR="0" rtl="0" algn="l">
              <a:lnSpc>
                <a:spcPct val="116666"/>
              </a:lnSpc>
              <a:spcBef>
                <a:spcPts val="0"/>
              </a:spcBef>
              <a:buNone/>
              <a:defRPr b="0" i="0" sz="800">
                <a:solidFill>
                  <a:schemeClr val="lt1"/>
                </a:solidFill>
                <a:latin typeface="Arial"/>
                <a:ea typeface="Arial"/>
                <a:cs typeface="Arial"/>
                <a:sym typeface="Arial"/>
              </a:defRPr>
            </a:lvl5pPr>
            <a:lvl6pPr indent="0" lvl="5" marL="12700" marR="0" rtl="0" algn="l">
              <a:lnSpc>
                <a:spcPct val="116666"/>
              </a:lnSpc>
              <a:spcBef>
                <a:spcPts val="0"/>
              </a:spcBef>
              <a:buNone/>
              <a:defRPr b="0" i="0" sz="800">
                <a:solidFill>
                  <a:schemeClr val="lt1"/>
                </a:solidFill>
                <a:latin typeface="Arial"/>
                <a:ea typeface="Arial"/>
                <a:cs typeface="Arial"/>
                <a:sym typeface="Arial"/>
              </a:defRPr>
            </a:lvl6pPr>
            <a:lvl7pPr indent="0" lvl="6" marL="12700" marR="0" rtl="0" algn="l">
              <a:lnSpc>
                <a:spcPct val="116666"/>
              </a:lnSpc>
              <a:spcBef>
                <a:spcPts val="0"/>
              </a:spcBef>
              <a:buNone/>
              <a:defRPr b="0" i="0" sz="800">
                <a:solidFill>
                  <a:schemeClr val="lt1"/>
                </a:solidFill>
                <a:latin typeface="Arial"/>
                <a:ea typeface="Arial"/>
                <a:cs typeface="Arial"/>
                <a:sym typeface="Arial"/>
              </a:defRPr>
            </a:lvl7pPr>
            <a:lvl8pPr indent="0" lvl="7" marL="12700" marR="0" rtl="0" algn="l">
              <a:lnSpc>
                <a:spcPct val="116666"/>
              </a:lnSpc>
              <a:spcBef>
                <a:spcPts val="0"/>
              </a:spcBef>
              <a:buNone/>
              <a:defRPr b="0" i="0" sz="800">
                <a:solidFill>
                  <a:schemeClr val="lt1"/>
                </a:solidFill>
                <a:latin typeface="Arial"/>
                <a:ea typeface="Arial"/>
                <a:cs typeface="Arial"/>
                <a:sym typeface="Arial"/>
              </a:defRPr>
            </a:lvl8pPr>
            <a:lvl9pPr indent="0" lvl="8" marL="12700" marR="0" rtl="0" algn="l">
              <a:lnSpc>
                <a:spcPct val="116666"/>
              </a:lnSpc>
              <a:spcBef>
                <a:spcPts val="0"/>
              </a:spcBef>
              <a:buNone/>
              <a:defRPr b="0" i="0" sz="800">
                <a:solidFill>
                  <a:schemeClr val="lt1"/>
                </a:solidFill>
                <a:latin typeface="Arial"/>
                <a:ea typeface="Arial"/>
                <a:cs typeface="Arial"/>
                <a:sym typeface="Arial"/>
              </a:defRPr>
            </a:lvl9pPr>
          </a:lstStyle>
          <a:p>
            <a:pPr indent="0" lvl="0" marL="1270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1">
  <p:cSld name="TITLE_AND_BODY_9_2">
    <p:spTree>
      <p:nvGrpSpPr>
        <p:cNvPr id="174" name="Shape 174"/>
        <p:cNvGrpSpPr/>
        <p:nvPr/>
      </p:nvGrpSpPr>
      <p:grpSpPr>
        <a:xfrm>
          <a:off x="0" y="0"/>
          <a:ext cx="0" cy="0"/>
          <a:chOff x="0" y="0"/>
          <a:chExt cx="0" cy="0"/>
        </a:xfrm>
      </p:grpSpPr>
      <p:sp>
        <p:nvSpPr>
          <p:cNvPr id="175" name="Google Shape;175;p41"/>
          <p:cNvSpPr txBox="1"/>
          <p:nvPr>
            <p:ph type="title"/>
          </p:nvPr>
        </p:nvSpPr>
        <p:spPr>
          <a:xfrm>
            <a:off x="153675" y="132750"/>
            <a:ext cx="8859300" cy="376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073763"/>
              </a:buClr>
              <a:buSzPts val="1800"/>
              <a:buNone/>
              <a:defRPr b="1" sz="1800">
                <a:solidFill>
                  <a:srgbClr val="073763"/>
                </a:solidFill>
              </a:defRPr>
            </a:lvl1pPr>
            <a:lvl2pPr lvl="1" rtl="0">
              <a:spcBef>
                <a:spcPts val="0"/>
              </a:spcBef>
              <a:spcAft>
                <a:spcPts val="0"/>
              </a:spcAft>
              <a:buClr>
                <a:srgbClr val="073763"/>
              </a:buClr>
              <a:buSzPts val="3000"/>
              <a:buNone/>
              <a:defRPr b="1">
                <a:solidFill>
                  <a:srgbClr val="073763"/>
                </a:solidFill>
              </a:defRPr>
            </a:lvl2pPr>
            <a:lvl3pPr lvl="2" rtl="0">
              <a:spcBef>
                <a:spcPts val="0"/>
              </a:spcBef>
              <a:spcAft>
                <a:spcPts val="0"/>
              </a:spcAft>
              <a:buClr>
                <a:srgbClr val="073763"/>
              </a:buClr>
              <a:buSzPts val="3000"/>
              <a:buNone/>
              <a:defRPr b="1">
                <a:solidFill>
                  <a:srgbClr val="073763"/>
                </a:solidFill>
              </a:defRPr>
            </a:lvl3pPr>
            <a:lvl4pPr lvl="3" rtl="0">
              <a:spcBef>
                <a:spcPts val="0"/>
              </a:spcBef>
              <a:spcAft>
                <a:spcPts val="0"/>
              </a:spcAft>
              <a:buClr>
                <a:srgbClr val="073763"/>
              </a:buClr>
              <a:buSzPts val="3000"/>
              <a:buNone/>
              <a:defRPr b="1">
                <a:solidFill>
                  <a:srgbClr val="073763"/>
                </a:solidFill>
              </a:defRPr>
            </a:lvl4pPr>
            <a:lvl5pPr lvl="4" rtl="0">
              <a:spcBef>
                <a:spcPts val="0"/>
              </a:spcBef>
              <a:spcAft>
                <a:spcPts val="0"/>
              </a:spcAft>
              <a:buClr>
                <a:srgbClr val="073763"/>
              </a:buClr>
              <a:buSzPts val="3000"/>
              <a:buNone/>
              <a:defRPr b="1">
                <a:solidFill>
                  <a:srgbClr val="073763"/>
                </a:solidFill>
              </a:defRPr>
            </a:lvl5pPr>
            <a:lvl6pPr lvl="5" rtl="0">
              <a:spcBef>
                <a:spcPts val="0"/>
              </a:spcBef>
              <a:spcAft>
                <a:spcPts val="0"/>
              </a:spcAft>
              <a:buClr>
                <a:srgbClr val="073763"/>
              </a:buClr>
              <a:buSzPts val="3000"/>
              <a:buNone/>
              <a:defRPr b="1">
                <a:solidFill>
                  <a:srgbClr val="073763"/>
                </a:solidFill>
              </a:defRPr>
            </a:lvl6pPr>
            <a:lvl7pPr lvl="6" rtl="0">
              <a:spcBef>
                <a:spcPts val="0"/>
              </a:spcBef>
              <a:spcAft>
                <a:spcPts val="0"/>
              </a:spcAft>
              <a:buClr>
                <a:srgbClr val="073763"/>
              </a:buClr>
              <a:buSzPts val="3000"/>
              <a:buNone/>
              <a:defRPr b="1">
                <a:solidFill>
                  <a:srgbClr val="073763"/>
                </a:solidFill>
              </a:defRPr>
            </a:lvl7pPr>
            <a:lvl8pPr lvl="7" rtl="0">
              <a:spcBef>
                <a:spcPts val="0"/>
              </a:spcBef>
              <a:spcAft>
                <a:spcPts val="0"/>
              </a:spcAft>
              <a:buClr>
                <a:srgbClr val="073763"/>
              </a:buClr>
              <a:buSzPts val="3000"/>
              <a:buNone/>
              <a:defRPr b="1">
                <a:solidFill>
                  <a:srgbClr val="073763"/>
                </a:solidFill>
              </a:defRPr>
            </a:lvl8pPr>
            <a:lvl9pPr lvl="8" rtl="0">
              <a:spcBef>
                <a:spcPts val="0"/>
              </a:spcBef>
              <a:spcAft>
                <a:spcPts val="0"/>
              </a:spcAft>
              <a:buClr>
                <a:srgbClr val="073763"/>
              </a:buClr>
              <a:buSzPts val="3000"/>
              <a:buNone/>
              <a:defRPr b="1">
                <a:solidFill>
                  <a:srgbClr val="073763"/>
                </a:solidFill>
              </a:defRPr>
            </a:lvl9pPr>
          </a:lstStyle>
          <a:p/>
        </p:txBody>
      </p:sp>
      <p:sp>
        <p:nvSpPr>
          <p:cNvPr id="176" name="Google Shape;176;p41"/>
          <p:cNvSpPr/>
          <p:nvPr/>
        </p:nvSpPr>
        <p:spPr>
          <a:xfrm>
            <a:off x="0" y="4823399"/>
            <a:ext cx="9144000" cy="320100"/>
          </a:xfrm>
          <a:prstGeom prst="rect">
            <a:avLst/>
          </a:prstGeom>
          <a:solidFill>
            <a:srgbClr val="073763"/>
          </a:solidFill>
          <a:ln cap="flat" cmpd="sng" w="12700">
            <a:solidFill>
              <a:srgbClr val="07376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177" name="Google Shape;177;p41"/>
          <p:cNvSpPr txBox="1"/>
          <p:nvPr/>
        </p:nvSpPr>
        <p:spPr>
          <a:xfrm>
            <a:off x="206375" y="4895850"/>
            <a:ext cx="3513600" cy="175200"/>
          </a:xfrm>
          <a:prstGeom prst="rect">
            <a:avLst/>
          </a:prstGeom>
          <a:noFill/>
          <a:ln>
            <a:noFill/>
          </a:ln>
        </p:spPr>
        <p:txBody>
          <a:bodyPr anchorCtr="0" anchor="t" bIns="25700" lIns="25700" spcFirstLastPara="1" rIns="25700" wrap="square" tIns="25700">
            <a:spAutoFit/>
          </a:bodyPr>
          <a:lstStyle/>
          <a:p>
            <a:pPr indent="254000" lvl="1" marL="0" marR="0" rtl="0" algn="l">
              <a:lnSpc>
                <a:spcPct val="100000"/>
              </a:lnSpc>
              <a:spcBef>
                <a:spcPts val="0"/>
              </a:spcBef>
              <a:spcAft>
                <a:spcPts val="0"/>
              </a:spcAft>
              <a:buClr>
                <a:srgbClr val="FFFFFF"/>
              </a:buClr>
              <a:buSzPts val="600"/>
              <a:buFont typeface="Arial"/>
              <a:buNone/>
            </a:pPr>
            <a:r>
              <a:rPr b="0" i="0" lang="en" sz="800" u="none" cap="none" strike="noStrike">
                <a:solidFill>
                  <a:srgbClr val="FFFFFF"/>
                </a:solidFill>
                <a:latin typeface="Arial"/>
                <a:ea typeface="Arial"/>
                <a:cs typeface="Arial"/>
                <a:sym typeface="Arial"/>
              </a:rPr>
              <a:t>Kementerian Pendidikan</a:t>
            </a:r>
            <a:r>
              <a:rPr lang="en" sz="800">
                <a:solidFill>
                  <a:srgbClr val="FFFFFF"/>
                </a:solidFill>
              </a:rPr>
              <a:t>,</a:t>
            </a:r>
            <a:r>
              <a:rPr b="0" i="0" lang="en" sz="800" u="none" cap="none" strike="noStrike">
                <a:solidFill>
                  <a:srgbClr val="FFFFFF"/>
                </a:solidFill>
                <a:latin typeface="Arial"/>
                <a:ea typeface="Arial"/>
                <a:cs typeface="Arial"/>
                <a:sym typeface="Arial"/>
              </a:rPr>
              <a:t> Kebudayaan, Riset, dan Teknologi</a:t>
            </a:r>
            <a:endParaRPr b="0" i="0" sz="800" u="none" cap="none" strike="noStrike">
              <a:solidFill>
                <a:srgbClr val="000000"/>
              </a:solidFill>
              <a:latin typeface="Arial"/>
              <a:ea typeface="Arial"/>
              <a:cs typeface="Arial"/>
              <a:sym typeface="Arial"/>
            </a:endParaRPr>
          </a:p>
        </p:txBody>
      </p:sp>
      <p:pic>
        <p:nvPicPr>
          <p:cNvPr descr="Google Shape;12;p5" id="178" name="Google Shape;178;p41"/>
          <p:cNvPicPr preferRelativeResize="0"/>
          <p:nvPr/>
        </p:nvPicPr>
        <p:blipFill rotWithShape="1">
          <a:blip r:embed="rId2">
            <a:alphaModFix/>
          </a:blip>
          <a:srcRect b="0" l="0" r="0" t="0"/>
          <a:stretch/>
        </p:blipFill>
        <p:spPr>
          <a:xfrm>
            <a:off x="77475" y="4866975"/>
            <a:ext cx="311789" cy="220425"/>
          </a:xfrm>
          <a:prstGeom prst="rect">
            <a:avLst/>
          </a:prstGeom>
          <a:noFill/>
          <a:ln>
            <a:noFill/>
          </a:ln>
        </p:spPr>
      </p:pic>
      <p:sp>
        <p:nvSpPr>
          <p:cNvPr id="179" name="Google Shape;179;p41"/>
          <p:cNvSpPr/>
          <p:nvPr/>
        </p:nvSpPr>
        <p:spPr>
          <a:xfrm>
            <a:off x="7543825" y="4811138"/>
            <a:ext cx="3623400" cy="332100"/>
          </a:xfrm>
          <a:prstGeom prst="roundRect">
            <a:avLst>
              <a:gd fmla="val 50000" name="adj"/>
            </a:avLst>
          </a:pr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41"/>
          <p:cNvPicPr preferRelativeResize="0"/>
          <p:nvPr/>
        </p:nvPicPr>
        <p:blipFill>
          <a:blip r:embed="rId3">
            <a:alphaModFix/>
          </a:blip>
          <a:stretch>
            <a:fillRect/>
          </a:stretch>
        </p:blipFill>
        <p:spPr>
          <a:xfrm>
            <a:off x="7826563" y="4865574"/>
            <a:ext cx="618214" cy="235751"/>
          </a:xfrm>
          <a:prstGeom prst="rect">
            <a:avLst/>
          </a:prstGeom>
          <a:noFill/>
          <a:ln>
            <a:noFill/>
          </a:ln>
        </p:spPr>
      </p:pic>
      <p:pic>
        <p:nvPicPr>
          <p:cNvPr id="181" name="Google Shape;181;p41"/>
          <p:cNvPicPr preferRelativeResize="0"/>
          <p:nvPr/>
        </p:nvPicPr>
        <p:blipFill>
          <a:blip r:embed="rId4">
            <a:alphaModFix/>
          </a:blip>
          <a:stretch>
            <a:fillRect/>
          </a:stretch>
        </p:blipFill>
        <p:spPr>
          <a:xfrm>
            <a:off x="8465575" y="4857926"/>
            <a:ext cx="515133" cy="2510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1191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6" name="Shape 186"/>
        <p:cNvGrpSpPr/>
        <p:nvPr/>
      </p:nvGrpSpPr>
      <p:grpSpPr>
        <a:xfrm>
          <a:off x="0" y="0"/>
          <a:ext cx="0" cy="0"/>
          <a:chOff x="0" y="0"/>
          <a:chExt cx="0" cy="0"/>
        </a:xfrm>
      </p:grpSpPr>
      <p:sp>
        <p:nvSpPr>
          <p:cNvPr id="187" name="Google Shape;187;p4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8" name="Google Shape;188;p4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9" name="Google Shape;189;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4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2" name="Google Shape;192;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Google Shape;19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6" name="Google Shape;19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7" name="Shape 197"/>
        <p:cNvGrpSpPr/>
        <p:nvPr/>
      </p:nvGrpSpPr>
      <p:grpSpPr>
        <a:xfrm>
          <a:off x="0" y="0"/>
          <a:ext cx="0" cy="0"/>
          <a:chOff x="0" y="0"/>
          <a:chExt cx="0" cy="0"/>
        </a:xfrm>
      </p:grpSpPr>
      <p:sp>
        <p:nvSpPr>
          <p:cNvPr id="198" name="Google Shape;198;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4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0" name="Google Shape;200;p4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1" name="Google Shape;201;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5" name="Shape 205"/>
        <p:cNvGrpSpPr/>
        <p:nvPr/>
      </p:nvGrpSpPr>
      <p:grpSpPr>
        <a:xfrm>
          <a:off x="0" y="0"/>
          <a:ext cx="0" cy="0"/>
          <a:chOff x="0" y="0"/>
          <a:chExt cx="0" cy="0"/>
        </a:xfrm>
      </p:grpSpPr>
      <p:sp>
        <p:nvSpPr>
          <p:cNvPr id="206" name="Google Shape;206;p4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7" name="Google Shape;207;p4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8" name="Google Shape;208;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9" name="Shape 209"/>
        <p:cNvGrpSpPr/>
        <p:nvPr/>
      </p:nvGrpSpPr>
      <p:grpSpPr>
        <a:xfrm>
          <a:off x="0" y="0"/>
          <a:ext cx="0" cy="0"/>
          <a:chOff x="0" y="0"/>
          <a:chExt cx="0" cy="0"/>
        </a:xfrm>
      </p:grpSpPr>
      <p:sp>
        <p:nvSpPr>
          <p:cNvPr id="210" name="Google Shape;210;p4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1" name="Google Shape;21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2" name="Shape 212"/>
        <p:cNvGrpSpPr/>
        <p:nvPr/>
      </p:nvGrpSpPr>
      <p:grpSpPr>
        <a:xfrm>
          <a:off x="0" y="0"/>
          <a:ext cx="0" cy="0"/>
          <a:chOff x="0" y="0"/>
          <a:chExt cx="0" cy="0"/>
        </a:xfrm>
      </p:grpSpPr>
      <p:sp>
        <p:nvSpPr>
          <p:cNvPr id="213" name="Google Shape;213;p5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5" name="Google Shape;215;p5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6" name="Google Shape;216;p5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7" name="Google Shape;217;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8" name="Shape 218"/>
        <p:cNvGrpSpPr/>
        <p:nvPr/>
      </p:nvGrpSpPr>
      <p:grpSpPr>
        <a:xfrm>
          <a:off x="0" y="0"/>
          <a:ext cx="0" cy="0"/>
          <a:chOff x="0" y="0"/>
          <a:chExt cx="0" cy="0"/>
        </a:xfrm>
      </p:grpSpPr>
      <p:sp>
        <p:nvSpPr>
          <p:cNvPr id="219" name="Google Shape;219;p5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20" name="Google Shape;220;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1" name="Shape 221"/>
        <p:cNvGrpSpPr/>
        <p:nvPr/>
      </p:nvGrpSpPr>
      <p:grpSpPr>
        <a:xfrm>
          <a:off x="0" y="0"/>
          <a:ext cx="0" cy="0"/>
          <a:chOff x="0" y="0"/>
          <a:chExt cx="0" cy="0"/>
        </a:xfrm>
      </p:grpSpPr>
      <p:sp>
        <p:nvSpPr>
          <p:cNvPr id="222" name="Google Shape;222;p5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3" name="Google Shape;223;p5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4" name="Google Shape;22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1191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5" name="Shape 225"/>
        <p:cNvGrpSpPr/>
        <p:nvPr/>
      </p:nvGrpSpPr>
      <p:grpSpPr>
        <a:xfrm>
          <a:off x="0" y="0"/>
          <a:ext cx="0" cy="0"/>
          <a:chOff x="0" y="0"/>
          <a:chExt cx="0" cy="0"/>
        </a:xfrm>
      </p:grpSpPr>
      <p:sp>
        <p:nvSpPr>
          <p:cNvPr id="226" name="Google Shape;22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1">
  <p:cSld name="TITLE_AND_BODY_9_2">
    <p:spTree>
      <p:nvGrpSpPr>
        <p:cNvPr id="227" name="Shape 227"/>
        <p:cNvGrpSpPr/>
        <p:nvPr/>
      </p:nvGrpSpPr>
      <p:grpSpPr>
        <a:xfrm>
          <a:off x="0" y="0"/>
          <a:ext cx="0" cy="0"/>
          <a:chOff x="0" y="0"/>
          <a:chExt cx="0" cy="0"/>
        </a:xfrm>
      </p:grpSpPr>
      <p:sp>
        <p:nvSpPr>
          <p:cNvPr id="228" name="Google Shape;228;p54"/>
          <p:cNvSpPr txBox="1"/>
          <p:nvPr>
            <p:ph type="title"/>
          </p:nvPr>
        </p:nvSpPr>
        <p:spPr>
          <a:xfrm>
            <a:off x="153675" y="132750"/>
            <a:ext cx="8859300" cy="376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073763"/>
              </a:buClr>
              <a:buSzPts val="1800"/>
              <a:buNone/>
              <a:defRPr b="1" sz="1800">
                <a:solidFill>
                  <a:srgbClr val="073763"/>
                </a:solidFill>
              </a:defRPr>
            </a:lvl1pPr>
            <a:lvl2pPr lvl="1" rtl="0">
              <a:spcBef>
                <a:spcPts val="0"/>
              </a:spcBef>
              <a:spcAft>
                <a:spcPts val="0"/>
              </a:spcAft>
              <a:buClr>
                <a:srgbClr val="073763"/>
              </a:buClr>
              <a:buSzPts val="2800"/>
              <a:buNone/>
              <a:defRPr b="1">
                <a:solidFill>
                  <a:srgbClr val="073763"/>
                </a:solidFill>
              </a:defRPr>
            </a:lvl2pPr>
            <a:lvl3pPr lvl="2" rtl="0">
              <a:spcBef>
                <a:spcPts val="0"/>
              </a:spcBef>
              <a:spcAft>
                <a:spcPts val="0"/>
              </a:spcAft>
              <a:buClr>
                <a:srgbClr val="073763"/>
              </a:buClr>
              <a:buSzPts val="2800"/>
              <a:buNone/>
              <a:defRPr b="1">
                <a:solidFill>
                  <a:srgbClr val="073763"/>
                </a:solidFill>
              </a:defRPr>
            </a:lvl3pPr>
            <a:lvl4pPr lvl="3" rtl="0">
              <a:spcBef>
                <a:spcPts val="0"/>
              </a:spcBef>
              <a:spcAft>
                <a:spcPts val="0"/>
              </a:spcAft>
              <a:buClr>
                <a:srgbClr val="073763"/>
              </a:buClr>
              <a:buSzPts val="2800"/>
              <a:buNone/>
              <a:defRPr b="1">
                <a:solidFill>
                  <a:srgbClr val="073763"/>
                </a:solidFill>
              </a:defRPr>
            </a:lvl4pPr>
            <a:lvl5pPr lvl="4" rtl="0">
              <a:spcBef>
                <a:spcPts val="0"/>
              </a:spcBef>
              <a:spcAft>
                <a:spcPts val="0"/>
              </a:spcAft>
              <a:buClr>
                <a:srgbClr val="073763"/>
              </a:buClr>
              <a:buSzPts val="2800"/>
              <a:buNone/>
              <a:defRPr b="1">
                <a:solidFill>
                  <a:srgbClr val="073763"/>
                </a:solidFill>
              </a:defRPr>
            </a:lvl5pPr>
            <a:lvl6pPr lvl="5" rtl="0">
              <a:spcBef>
                <a:spcPts val="0"/>
              </a:spcBef>
              <a:spcAft>
                <a:spcPts val="0"/>
              </a:spcAft>
              <a:buClr>
                <a:srgbClr val="073763"/>
              </a:buClr>
              <a:buSzPts val="2800"/>
              <a:buNone/>
              <a:defRPr b="1">
                <a:solidFill>
                  <a:srgbClr val="073763"/>
                </a:solidFill>
              </a:defRPr>
            </a:lvl6pPr>
            <a:lvl7pPr lvl="6" rtl="0">
              <a:spcBef>
                <a:spcPts val="0"/>
              </a:spcBef>
              <a:spcAft>
                <a:spcPts val="0"/>
              </a:spcAft>
              <a:buClr>
                <a:srgbClr val="073763"/>
              </a:buClr>
              <a:buSzPts val="2800"/>
              <a:buNone/>
              <a:defRPr b="1">
                <a:solidFill>
                  <a:srgbClr val="073763"/>
                </a:solidFill>
              </a:defRPr>
            </a:lvl7pPr>
            <a:lvl8pPr lvl="7" rtl="0">
              <a:spcBef>
                <a:spcPts val="0"/>
              </a:spcBef>
              <a:spcAft>
                <a:spcPts val="0"/>
              </a:spcAft>
              <a:buClr>
                <a:srgbClr val="073763"/>
              </a:buClr>
              <a:buSzPts val="2800"/>
              <a:buNone/>
              <a:defRPr b="1">
                <a:solidFill>
                  <a:srgbClr val="073763"/>
                </a:solidFill>
              </a:defRPr>
            </a:lvl8pPr>
            <a:lvl9pPr lvl="8" rtl="0">
              <a:spcBef>
                <a:spcPts val="0"/>
              </a:spcBef>
              <a:spcAft>
                <a:spcPts val="0"/>
              </a:spcAft>
              <a:buClr>
                <a:srgbClr val="073763"/>
              </a:buClr>
              <a:buSzPts val="2800"/>
              <a:buNone/>
              <a:defRPr b="1">
                <a:solidFill>
                  <a:srgbClr val="073763"/>
                </a:solidFill>
              </a:defRPr>
            </a:lvl9pPr>
          </a:lstStyle>
          <a:p/>
        </p:txBody>
      </p:sp>
      <p:sp>
        <p:nvSpPr>
          <p:cNvPr id="229" name="Google Shape;229;p54"/>
          <p:cNvSpPr/>
          <p:nvPr/>
        </p:nvSpPr>
        <p:spPr>
          <a:xfrm>
            <a:off x="0" y="4823399"/>
            <a:ext cx="9144000" cy="320100"/>
          </a:xfrm>
          <a:prstGeom prst="rect">
            <a:avLst/>
          </a:prstGeom>
          <a:solidFill>
            <a:srgbClr val="073763"/>
          </a:solidFill>
          <a:ln cap="flat" cmpd="sng" w="12700">
            <a:solidFill>
              <a:srgbClr val="07376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Arial"/>
              <a:ea typeface="Arial"/>
              <a:cs typeface="Arial"/>
              <a:sym typeface="Arial"/>
            </a:endParaRPr>
          </a:p>
        </p:txBody>
      </p:sp>
      <p:sp>
        <p:nvSpPr>
          <p:cNvPr id="230" name="Google Shape;230;p54"/>
          <p:cNvSpPr txBox="1"/>
          <p:nvPr/>
        </p:nvSpPr>
        <p:spPr>
          <a:xfrm>
            <a:off x="206375" y="4895850"/>
            <a:ext cx="3513600" cy="175200"/>
          </a:xfrm>
          <a:prstGeom prst="rect">
            <a:avLst/>
          </a:prstGeom>
          <a:noFill/>
          <a:ln>
            <a:noFill/>
          </a:ln>
        </p:spPr>
        <p:txBody>
          <a:bodyPr anchorCtr="0" anchor="t" bIns="25700" lIns="25700" spcFirstLastPara="1" rIns="25700" wrap="square" tIns="25700">
            <a:spAutoFit/>
          </a:bodyPr>
          <a:lstStyle/>
          <a:p>
            <a:pPr indent="254000" lvl="1" marL="0" marR="0" rtl="0" algn="l">
              <a:lnSpc>
                <a:spcPct val="100000"/>
              </a:lnSpc>
              <a:spcBef>
                <a:spcPts val="0"/>
              </a:spcBef>
              <a:spcAft>
                <a:spcPts val="0"/>
              </a:spcAft>
              <a:buClr>
                <a:srgbClr val="FFFFFF"/>
              </a:buClr>
              <a:buSzPts val="600"/>
              <a:buFont typeface="Arial"/>
              <a:buNone/>
            </a:pPr>
            <a:r>
              <a:rPr b="0" i="0" lang="en" sz="800" u="none" cap="none" strike="noStrike">
                <a:solidFill>
                  <a:srgbClr val="FFFFFF"/>
                </a:solidFill>
                <a:latin typeface="Arial"/>
                <a:ea typeface="Arial"/>
                <a:cs typeface="Arial"/>
                <a:sym typeface="Arial"/>
              </a:rPr>
              <a:t>Kementerian Pendidikan</a:t>
            </a:r>
            <a:r>
              <a:rPr lang="en" sz="800">
                <a:solidFill>
                  <a:srgbClr val="FFFFFF"/>
                </a:solidFill>
              </a:rPr>
              <a:t>,</a:t>
            </a:r>
            <a:r>
              <a:rPr b="0" i="0" lang="en" sz="800" u="none" cap="none" strike="noStrike">
                <a:solidFill>
                  <a:srgbClr val="FFFFFF"/>
                </a:solidFill>
                <a:latin typeface="Arial"/>
                <a:ea typeface="Arial"/>
                <a:cs typeface="Arial"/>
                <a:sym typeface="Arial"/>
              </a:rPr>
              <a:t> Kebudayaan, Riset, dan Teknologi</a:t>
            </a:r>
            <a:endParaRPr b="0" i="0" sz="800" u="none" cap="none" strike="noStrike">
              <a:solidFill>
                <a:srgbClr val="000000"/>
              </a:solidFill>
              <a:latin typeface="Arial"/>
              <a:ea typeface="Arial"/>
              <a:cs typeface="Arial"/>
              <a:sym typeface="Arial"/>
            </a:endParaRPr>
          </a:p>
        </p:txBody>
      </p:sp>
      <p:pic>
        <p:nvPicPr>
          <p:cNvPr descr="Google Shape;12;p5" id="231" name="Google Shape;231;p54"/>
          <p:cNvPicPr preferRelativeResize="0"/>
          <p:nvPr/>
        </p:nvPicPr>
        <p:blipFill rotWithShape="1">
          <a:blip r:embed="rId2">
            <a:alphaModFix/>
          </a:blip>
          <a:srcRect b="0" l="0" r="0" t="0"/>
          <a:stretch/>
        </p:blipFill>
        <p:spPr>
          <a:xfrm>
            <a:off x="77475" y="4866975"/>
            <a:ext cx="311789" cy="220425"/>
          </a:xfrm>
          <a:prstGeom prst="rect">
            <a:avLst/>
          </a:prstGeom>
          <a:noFill/>
          <a:ln>
            <a:noFill/>
          </a:ln>
        </p:spPr>
      </p:pic>
      <p:sp>
        <p:nvSpPr>
          <p:cNvPr id="232" name="Google Shape;232;p54"/>
          <p:cNvSpPr/>
          <p:nvPr/>
        </p:nvSpPr>
        <p:spPr>
          <a:xfrm>
            <a:off x="7543825" y="4811138"/>
            <a:ext cx="3623400" cy="332100"/>
          </a:xfrm>
          <a:prstGeom prst="roundRect">
            <a:avLst>
              <a:gd fmla="val 50000" name="adj"/>
            </a:avLst>
          </a:pr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54"/>
          <p:cNvPicPr preferRelativeResize="0"/>
          <p:nvPr/>
        </p:nvPicPr>
        <p:blipFill>
          <a:blip r:embed="rId3">
            <a:alphaModFix/>
          </a:blip>
          <a:stretch>
            <a:fillRect/>
          </a:stretch>
        </p:blipFill>
        <p:spPr>
          <a:xfrm>
            <a:off x="7826563" y="4865574"/>
            <a:ext cx="618214" cy="235751"/>
          </a:xfrm>
          <a:prstGeom prst="rect">
            <a:avLst/>
          </a:prstGeom>
          <a:noFill/>
          <a:ln>
            <a:noFill/>
          </a:ln>
        </p:spPr>
      </p:pic>
      <p:pic>
        <p:nvPicPr>
          <p:cNvPr id="234" name="Google Shape;234;p54"/>
          <p:cNvPicPr preferRelativeResize="0"/>
          <p:nvPr/>
        </p:nvPicPr>
        <p:blipFill>
          <a:blip r:embed="rId4">
            <a:alphaModFix/>
          </a:blip>
          <a:stretch>
            <a:fillRect/>
          </a:stretch>
        </p:blipFill>
        <p:spPr>
          <a:xfrm>
            <a:off x="8465575" y="4857926"/>
            <a:ext cx="515133" cy="2510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theme" Target="../theme/theme3.xml"/><Relationship Id="rId1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11917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1pPr>
            <a:lvl2pPr lvl="1">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2pPr>
            <a:lvl3pPr lvl="2">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3pPr>
            <a:lvl4pPr lvl="3">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4pPr>
            <a:lvl5pPr lvl="4">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5pPr>
            <a:lvl6pPr lvl="5">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6pPr>
            <a:lvl7pPr lvl="6">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7pPr>
            <a:lvl8pPr lvl="7">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8pPr>
            <a:lvl9pPr lvl="8">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691875"/>
            <a:ext cx="8709300" cy="40191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EDF6FF"/>
        </a:solidFill>
      </p:bgPr>
    </p:bg>
    <p:spTree>
      <p:nvGrpSpPr>
        <p:cNvPr id="123" name="Shape 123"/>
        <p:cNvGrpSpPr/>
        <p:nvPr/>
      </p:nvGrpSpPr>
      <p:grpSpPr>
        <a:xfrm>
          <a:off x="0" y="0"/>
          <a:ext cx="0" cy="0"/>
          <a:chOff x="0" y="0"/>
          <a:chExt cx="0" cy="0"/>
        </a:xfrm>
      </p:grpSpPr>
      <p:sp>
        <p:nvSpPr>
          <p:cNvPr id="124" name="Google Shape;124;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125" name="Google Shape;125;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26" name="Google Shape;12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2" name="Shape 182"/>
        <p:cNvGrpSpPr/>
        <p:nvPr/>
      </p:nvGrpSpPr>
      <p:grpSpPr>
        <a:xfrm>
          <a:off x="0" y="0"/>
          <a:ext cx="0" cy="0"/>
          <a:chOff x="0" y="0"/>
          <a:chExt cx="0" cy="0"/>
        </a:xfrm>
      </p:grpSpPr>
      <p:sp>
        <p:nvSpPr>
          <p:cNvPr id="183" name="Google Shape;183;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4" name="Google Shape;184;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85" name="Google Shape;18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4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1.png"/><Relationship Id="rId10"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34.png"/><Relationship Id="rId5" Type="http://schemas.openxmlformats.org/officeDocument/2006/relationships/image" Target="../media/image42.png"/><Relationship Id="rId6" Type="http://schemas.openxmlformats.org/officeDocument/2006/relationships/image" Target="../media/image41.png"/><Relationship Id="rId7" Type="http://schemas.openxmlformats.org/officeDocument/2006/relationships/image" Target="../media/image33.png"/><Relationship Id="rId8" Type="http://schemas.openxmlformats.org/officeDocument/2006/relationships/image" Target="../media/image35.png"/><Relationship Id="rId10"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hyperlink" Target="https://linktr.ee/pengelolaankinerjapmm" TargetMode="External"/><Relationship Id="rId4" Type="http://schemas.openxmlformats.org/officeDocument/2006/relationships/image" Target="../media/image14.png"/><Relationship Id="rId5"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7.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40" name="Google Shape;240;p5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41" name="Google Shape;241;p5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2" name="Google Shape;242;p55"/>
          <p:cNvSpPr txBox="1"/>
          <p:nvPr/>
        </p:nvSpPr>
        <p:spPr>
          <a:xfrm>
            <a:off x="656950" y="1383350"/>
            <a:ext cx="42528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Inter"/>
              <a:ea typeface="Inter"/>
              <a:cs typeface="Inter"/>
              <a:sym typeface="Inter"/>
            </a:endParaRPr>
          </a:p>
        </p:txBody>
      </p:sp>
      <p:sp>
        <p:nvSpPr>
          <p:cNvPr id="243" name="Google Shape;243;p55"/>
          <p:cNvSpPr txBox="1"/>
          <p:nvPr/>
        </p:nvSpPr>
        <p:spPr>
          <a:xfrm>
            <a:off x="571425" y="1128950"/>
            <a:ext cx="6025200" cy="15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FFFFFF"/>
                </a:solidFill>
                <a:latin typeface="Inter"/>
                <a:ea typeface="Inter"/>
                <a:cs typeface="Inter"/>
                <a:sym typeface="Inter"/>
              </a:rPr>
              <a:t>Panduan Substansi </a:t>
            </a:r>
            <a:r>
              <a:rPr b="1" lang="en" sz="4100">
                <a:solidFill>
                  <a:srgbClr val="FFFFFF"/>
                </a:solidFill>
                <a:latin typeface="Inter"/>
                <a:ea typeface="Inter"/>
                <a:cs typeface="Inter"/>
                <a:sym typeface="Inter"/>
              </a:rPr>
              <a:t>Pengelolaan Kinerja</a:t>
            </a:r>
            <a:endParaRPr b="1" sz="4100">
              <a:solidFill>
                <a:srgbClr val="FFFFFF"/>
              </a:solidFill>
              <a:latin typeface="Inter"/>
              <a:ea typeface="Inter"/>
              <a:cs typeface="Inter"/>
              <a:sym typeface="Inter"/>
            </a:endParaRPr>
          </a:p>
          <a:p>
            <a:pPr indent="0" lvl="0" marL="0" rtl="0" algn="l">
              <a:spcBef>
                <a:spcPts val="0"/>
              </a:spcBef>
              <a:spcAft>
                <a:spcPts val="0"/>
              </a:spcAft>
              <a:buNone/>
            </a:pPr>
            <a:r>
              <a:rPr b="1" lang="en" sz="4100">
                <a:solidFill>
                  <a:srgbClr val="FFFFFF"/>
                </a:solidFill>
                <a:latin typeface="Inter"/>
                <a:ea typeface="Inter"/>
                <a:cs typeface="Inter"/>
                <a:sym typeface="Inter"/>
              </a:rPr>
              <a:t>Guru &amp; Kepala Sekolah</a:t>
            </a:r>
            <a:endParaRPr b="1" sz="4100">
              <a:solidFill>
                <a:srgbClr val="FFFFFF"/>
              </a:solidFill>
              <a:latin typeface="Inter"/>
              <a:ea typeface="Inter"/>
              <a:cs typeface="Inter"/>
              <a:sym typeface="Inter"/>
            </a:endParaRPr>
          </a:p>
        </p:txBody>
      </p:sp>
      <p:sp>
        <p:nvSpPr>
          <p:cNvPr id="244" name="Google Shape;244;p55"/>
          <p:cNvSpPr txBox="1"/>
          <p:nvPr/>
        </p:nvSpPr>
        <p:spPr>
          <a:xfrm>
            <a:off x="717975" y="4272550"/>
            <a:ext cx="5732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sz="1100">
                <a:solidFill>
                  <a:srgbClr val="FFFFFF"/>
                </a:solidFill>
                <a:latin typeface="Inter"/>
                <a:ea typeface="Inter"/>
                <a:cs typeface="Inter"/>
                <a:sym typeface="Inter"/>
              </a:rPr>
              <a:t>Disusun Oleh:  Tim Kemendikbudristek dan Tim Pengembang Teknologi</a:t>
            </a:r>
            <a:endParaRPr b="1" sz="1100">
              <a:solidFill>
                <a:srgbClr val="FFFFFF"/>
              </a:solidFill>
              <a:latin typeface="Inter"/>
              <a:ea typeface="Inter"/>
              <a:cs typeface="Inter"/>
              <a:sym typeface="Inter"/>
            </a:endParaRPr>
          </a:p>
          <a:p>
            <a:pPr indent="0" lvl="0" marL="0" rtl="0" algn="l">
              <a:spcBef>
                <a:spcPts val="0"/>
              </a:spcBef>
              <a:spcAft>
                <a:spcPts val="0"/>
              </a:spcAft>
              <a:buNone/>
            </a:pPr>
            <a:r>
              <a:rPr b="1" lang="en" sz="1100">
                <a:solidFill>
                  <a:srgbClr val="FFFFFF"/>
                </a:solidFill>
                <a:latin typeface="Inter"/>
                <a:ea typeface="Inter"/>
                <a:cs typeface="Inter"/>
                <a:sym typeface="Inter"/>
              </a:rPr>
              <a:t>Desember, 2023 | Versi 1.0 | Umum</a:t>
            </a:r>
            <a:endParaRPr b="1" sz="1100">
              <a:solidFill>
                <a:srgbClr val="FFFFFF"/>
              </a:solidFill>
              <a:latin typeface="Inter"/>
              <a:ea typeface="Inter"/>
              <a:cs typeface="Inter"/>
              <a:sym typeface="Inter"/>
            </a:endParaRPr>
          </a:p>
        </p:txBody>
      </p:sp>
      <p:sp>
        <p:nvSpPr>
          <p:cNvPr id="245" name="Google Shape;245;p55"/>
          <p:cNvSpPr txBox="1"/>
          <p:nvPr/>
        </p:nvSpPr>
        <p:spPr>
          <a:xfrm>
            <a:off x="571425" y="827550"/>
            <a:ext cx="42528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Inter"/>
                <a:ea typeface="Inter"/>
                <a:cs typeface="Inter"/>
                <a:sym typeface="Inter"/>
              </a:rPr>
              <a:t>Seri </a:t>
            </a:r>
            <a:r>
              <a:rPr b="1" lang="en">
                <a:solidFill>
                  <a:srgbClr val="FFFFFF"/>
                </a:solidFill>
                <a:latin typeface="Inter"/>
                <a:ea typeface="Inter"/>
                <a:cs typeface="Inter"/>
                <a:sym typeface="Inter"/>
              </a:rPr>
              <a:t>Panduan Platform Merdeka Mengajar</a:t>
            </a:r>
            <a:endParaRPr b="1">
              <a:solidFill>
                <a:srgbClr val="FFFFFF"/>
              </a:solidFill>
              <a:latin typeface="Inter"/>
              <a:ea typeface="Inter"/>
              <a:cs typeface="Inter"/>
              <a:sym typeface="Inter"/>
            </a:endParaRPr>
          </a:p>
          <a:p>
            <a:pPr indent="0" lvl="0" marL="0" rtl="0" algn="l">
              <a:spcBef>
                <a:spcPts val="0"/>
              </a:spcBef>
              <a:spcAft>
                <a:spcPts val="0"/>
              </a:spcAft>
              <a:buNone/>
            </a:pPr>
            <a:r>
              <a:t/>
            </a:r>
            <a:endParaRPr b="1">
              <a:solidFill>
                <a:srgbClr val="FFFFFF"/>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487"/>
        </a:solidFill>
      </p:bgPr>
    </p:bg>
    <p:spTree>
      <p:nvGrpSpPr>
        <p:cNvPr id="354" name="Shape 354"/>
        <p:cNvGrpSpPr/>
        <p:nvPr/>
      </p:nvGrpSpPr>
      <p:grpSpPr>
        <a:xfrm>
          <a:off x="0" y="0"/>
          <a:ext cx="0" cy="0"/>
          <a:chOff x="0" y="0"/>
          <a:chExt cx="0" cy="0"/>
        </a:xfrm>
      </p:grpSpPr>
      <p:sp>
        <p:nvSpPr>
          <p:cNvPr id="355" name="Google Shape;355;p64"/>
          <p:cNvSpPr txBox="1"/>
          <p:nvPr>
            <p:ph type="title"/>
          </p:nvPr>
        </p:nvSpPr>
        <p:spPr>
          <a:xfrm>
            <a:off x="314625" y="522250"/>
            <a:ext cx="4300200" cy="3481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Inter"/>
                <a:ea typeface="Inter"/>
                <a:cs typeface="Inter"/>
                <a:sym typeface="Inter"/>
              </a:rPr>
              <a:t>Transformasi Pengelolaan Kinerja Guru &amp; Kepala Sekolah</a:t>
            </a:r>
            <a:br>
              <a:rPr lang="en" sz="1800">
                <a:solidFill>
                  <a:schemeClr val="lt1"/>
                </a:solidFill>
                <a:latin typeface="Inter"/>
                <a:ea typeface="Inter"/>
                <a:cs typeface="Inter"/>
                <a:sym typeface="Inter"/>
              </a:rPr>
            </a:br>
            <a:br>
              <a:rPr b="1" lang="en" sz="3600">
                <a:solidFill>
                  <a:schemeClr val="lt1"/>
                </a:solidFill>
                <a:latin typeface="Inter"/>
                <a:ea typeface="Inter"/>
                <a:cs typeface="Inter"/>
                <a:sym typeface="Inter"/>
              </a:rPr>
            </a:br>
            <a:r>
              <a:rPr b="1" lang="en" sz="3600">
                <a:solidFill>
                  <a:schemeClr val="lt1"/>
                </a:solidFill>
                <a:latin typeface="Inter"/>
                <a:ea typeface="Inter"/>
                <a:cs typeface="Inter"/>
                <a:sym typeface="Inter"/>
              </a:rPr>
              <a:t>Apa dan Bagaimana Pengelolaan Kinerja Guru &amp; Kepala Sekolah?</a:t>
            </a:r>
            <a:endParaRPr b="1" sz="3600">
              <a:solidFill>
                <a:schemeClr val="lt1"/>
              </a:solidFill>
              <a:latin typeface="Inter"/>
              <a:ea typeface="Inter"/>
              <a:cs typeface="Inter"/>
              <a:sym typeface="Inter"/>
            </a:endParaRPr>
          </a:p>
          <a:p>
            <a:pPr indent="0" lvl="0" marL="0" rtl="0" algn="l">
              <a:lnSpc>
                <a:spcPct val="90000"/>
              </a:lnSpc>
              <a:spcBef>
                <a:spcPts val="0"/>
              </a:spcBef>
              <a:spcAft>
                <a:spcPts val="0"/>
              </a:spcAft>
              <a:buNone/>
            </a:pPr>
            <a:r>
              <a:t/>
            </a:r>
            <a:endParaRPr sz="1800">
              <a:solidFill>
                <a:schemeClr val="lt1"/>
              </a:solidFill>
              <a:latin typeface="Inter"/>
              <a:ea typeface="Inter"/>
              <a:cs typeface="Inter"/>
              <a:sym typeface="Inter"/>
            </a:endParaRPr>
          </a:p>
        </p:txBody>
      </p:sp>
      <p:sp>
        <p:nvSpPr>
          <p:cNvPr id="356" name="Google Shape;356;p64"/>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chemeClr val="lt1"/>
                </a:solidFill>
                <a:latin typeface="Lato"/>
                <a:ea typeface="Lato"/>
                <a:cs typeface="Lato"/>
                <a:sym typeface="Lato"/>
              </a:rPr>
              <a:t>Direktorat Jenderal Guru dan Tenaga Kependidikan</a:t>
            </a:r>
            <a:endParaRPr sz="9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rPr lang="en" sz="800">
                <a:solidFill>
                  <a:schemeClr val="lt1"/>
                </a:solidFill>
                <a:latin typeface="Lato"/>
                <a:ea typeface="Lato"/>
                <a:cs typeface="Lato"/>
                <a:sym typeface="Lato"/>
              </a:rPr>
              <a:t>Tahun 2023</a:t>
            </a:r>
            <a:endParaRPr sz="800">
              <a:solidFill>
                <a:schemeClr val="lt1"/>
              </a:solidFill>
              <a:latin typeface="Lato"/>
              <a:ea typeface="Lato"/>
              <a:cs typeface="Lato"/>
              <a:sym typeface="Lato"/>
            </a:endParaRPr>
          </a:p>
        </p:txBody>
      </p:sp>
      <p:pic>
        <p:nvPicPr>
          <p:cNvPr id="357" name="Google Shape;357;p64"/>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358" name="Google Shape;358;p64"/>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chemeClr val="lt1"/>
                </a:solidFill>
                <a:latin typeface="Lato"/>
                <a:ea typeface="Lato"/>
                <a:cs typeface="Lato"/>
                <a:sym typeface="Lato"/>
              </a:rPr>
              <a:t>Kementerian Pendidikan, Kebudayaan, Riset, dan Teknologi</a:t>
            </a:r>
            <a:endParaRPr i="0" sz="800" u="none" cap="none" strike="noStrike">
              <a:solidFill>
                <a:schemeClr val="lt1"/>
              </a:solidFill>
              <a:latin typeface="Lato"/>
              <a:ea typeface="Lato"/>
              <a:cs typeface="Lato"/>
              <a:sym typeface="Lato"/>
            </a:endParaRPr>
          </a:p>
        </p:txBody>
      </p:sp>
      <p:pic>
        <p:nvPicPr>
          <p:cNvPr id="359" name="Google Shape;359;p64"/>
          <p:cNvPicPr preferRelativeResize="0"/>
          <p:nvPr/>
        </p:nvPicPr>
        <p:blipFill>
          <a:blip r:embed="rId4">
            <a:alphaModFix/>
          </a:blip>
          <a:stretch>
            <a:fillRect/>
          </a:stretch>
        </p:blipFill>
        <p:spPr>
          <a:xfrm>
            <a:off x="4924699" y="1107173"/>
            <a:ext cx="3776526" cy="3325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5"/>
          <p:cNvSpPr txBox="1"/>
          <p:nvPr/>
        </p:nvSpPr>
        <p:spPr>
          <a:xfrm>
            <a:off x="429975" y="305523"/>
            <a:ext cx="8343000" cy="808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400">
                <a:solidFill>
                  <a:srgbClr val="1C4587"/>
                </a:solidFill>
                <a:latin typeface="Inter"/>
                <a:ea typeface="Inter"/>
                <a:cs typeface="Inter"/>
                <a:sym typeface="Inter"/>
              </a:rPr>
              <a:t>Apa Manfaat Pengelolaan Kinerja </a:t>
            </a:r>
            <a:endParaRPr b="1" sz="24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365" name="Google Shape;365;p65"/>
          <p:cNvSpPr/>
          <p:nvPr/>
        </p:nvSpPr>
        <p:spPr>
          <a:xfrm>
            <a:off x="-75" y="1293775"/>
            <a:ext cx="9144000" cy="384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366" name="Google Shape;366;p65"/>
          <p:cNvPicPr preferRelativeResize="0"/>
          <p:nvPr/>
        </p:nvPicPr>
        <p:blipFill>
          <a:blip r:embed="rId3">
            <a:alphaModFix/>
          </a:blip>
          <a:stretch>
            <a:fillRect/>
          </a:stretch>
        </p:blipFill>
        <p:spPr>
          <a:xfrm>
            <a:off x="261581" y="1672288"/>
            <a:ext cx="479375" cy="479375"/>
          </a:xfrm>
          <a:prstGeom prst="rect">
            <a:avLst/>
          </a:prstGeom>
          <a:noFill/>
          <a:ln>
            <a:noFill/>
          </a:ln>
        </p:spPr>
      </p:pic>
      <p:sp>
        <p:nvSpPr>
          <p:cNvPr id="367" name="Google Shape;367;p65"/>
          <p:cNvSpPr txBox="1"/>
          <p:nvPr/>
        </p:nvSpPr>
        <p:spPr>
          <a:xfrm>
            <a:off x="429956" y="1614738"/>
            <a:ext cx="8343000" cy="2974500"/>
          </a:xfrm>
          <a:prstGeom prst="rect">
            <a:avLst/>
          </a:prstGeom>
          <a:noFill/>
          <a:ln>
            <a:noFill/>
          </a:ln>
        </p:spPr>
        <p:txBody>
          <a:bodyPr anchorCtr="0" anchor="t" bIns="34275" lIns="68575" spcFirstLastPara="1" rIns="68575" wrap="square" tIns="34275">
            <a:noAutofit/>
          </a:bodyPr>
          <a:lstStyle/>
          <a:p>
            <a:pPr indent="0" lvl="0" marL="514350" rtl="0" algn="just">
              <a:spcBef>
                <a:spcPts val="0"/>
              </a:spcBef>
              <a:spcAft>
                <a:spcPts val="0"/>
              </a:spcAft>
              <a:buNone/>
            </a:pPr>
            <a:r>
              <a:rPr lang="en" sz="1600">
                <a:solidFill>
                  <a:srgbClr val="1C4587"/>
                </a:solidFill>
                <a:latin typeface="Inter"/>
                <a:ea typeface="Inter"/>
                <a:cs typeface="Inter"/>
                <a:sym typeface="Inter"/>
              </a:rPr>
              <a:t>Memfasilitasi pegawai (guru dan kepala sekolah) </a:t>
            </a:r>
            <a:r>
              <a:rPr lang="en" sz="1600">
                <a:solidFill>
                  <a:srgbClr val="1C4587"/>
                </a:solidFill>
                <a:latin typeface="Inter"/>
                <a:ea typeface="Inter"/>
                <a:cs typeface="Inter"/>
                <a:sym typeface="Inter"/>
              </a:rPr>
              <a:t>melakukan</a:t>
            </a:r>
            <a:r>
              <a:rPr b="1" lang="en" sz="1600">
                <a:solidFill>
                  <a:srgbClr val="1C4587"/>
                </a:solidFill>
                <a:latin typeface="Inter"/>
                <a:ea typeface="Inter"/>
                <a:cs typeface="Inter"/>
                <a:sym typeface="Inter"/>
              </a:rPr>
              <a:t> pengembangan kompetensi</a:t>
            </a:r>
            <a:r>
              <a:rPr lang="en" sz="1600">
                <a:solidFill>
                  <a:srgbClr val="1C4587"/>
                </a:solidFill>
                <a:latin typeface="Inter"/>
                <a:ea typeface="Inter"/>
                <a:cs typeface="Inter"/>
                <a:sym typeface="Inter"/>
              </a:rPr>
              <a:t> dan </a:t>
            </a:r>
            <a:r>
              <a:rPr b="1" lang="en" sz="1600">
                <a:solidFill>
                  <a:srgbClr val="1C4587"/>
                </a:solidFill>
                <a:latin typeface="Inter"/>
                <a:ea typeface="Inter"/>
                <a:cs typeface="Inter"/>
                <a:sym typeface="Inter"/>
              </a:rPr>
              <a:t>peningkatan kinerja </a:t>
            </a:r>
            <a:r>
              <a:rPr lang="en" sz="1600">
                <a:solidFill>
                  <a:srgbClr val="1C4587"/>
                </a:solidFill>
                <a:latin typeface="Inter"/>
                <a:ea typeface="Inter"/>
                <a:cs typeface="Inter"/>
                <a:sym typeface="Inter"/>
              </a:rPr>
              <a:t>secara berkelanjutan</a:t>
            </a:r>
            <a:r>
              <a:rPr lang="en" sz="1600">
                <a:solidFill>
                  <a:srgbClr val="1C4587"/>
                </a:solidFill>
                <a:latin typeface="Inter"/>
                <a:ea typeface="Inter"/>
                <a:cs typeface="Inter"/>
                <a:sym typeface="Inter"/>
              </a:rPr>
              <a:t>.</a:t>
            </a:r>
            <a:br>
              <a:rPr lang="en" sz="1600">
                <a:solidFill>
                  <a:srgbClr val="1C4587"/>
                </a:solidFill>
                <a:latin typeface="Inter"/>
                <a:ea typeface="Inter"/>
                <a:cs typeface="Inter"/>
                <a:sym typeface="Inter"/>
              </a:rPr>
            </a:br>
            <a:endParaRPr sz="1600">
              <a:solidFill>
                <a:srgbClr val="1C4587"/>
              </a:solidFill>
              <a:latin typeface="Inter"/>
              <a:ea typeface="Inter"/>
              <a:cs typeface="Inter"/>
              <a:sym typeface="Inter"/>
            </a:endParaRPr>
          </a:p>
          <a:p>
            <a:pPr indent="0" lvl="0" marL="514350" rtl="0" algn="just">
              <a:spcBef>
                <a:spcPts val="1000"/>
              </a:spcBef>
              <a:spcAft>
                <a:spcPts val="0"/>
              </a:spcAft>
              <a:buNone/>
            </a:pPr>
            <a:r>
              <a:rPr lang="en" sz="1600">
                <a:solidFill>
                  <a:srgbClr val="1C4587"/>
                </a:solidFill>
                <a:latin typeface="Inter"/>
                <a:ea typeface="Inter"/>
                <a:cs typeface="Inter"/>
                <a:sym typeface="Inter"/>
              </a:rPr>
              <a:t>Memberikan </a:t>
            </a:r>
            <a:r>
              <a:rPr b="1" lang="en" sz="1600">
                <a:solidFill>
                  <a:srgbClr val="1C4587"/>
                </a:solidFill>
                <a:latin typeface="Inter"/>
                <a:ea typeface="Inter"/>
                <a:cs typeface="Inter"/>
                <a:sym typeface="Inter"/>
              </a:rPr>
              <a:t>pengakuan dan penghargaan </a:t>
            </a:r>
            <a:r>
              <a:rPr lang="en" sz="1600">
                <a:solidFill>
                  <a:srgbClr val="1C4587"/>
                </a:solidFill>
                <a:latin typeface="Inter"/>
                <a:ea typeface="Inter"/>
                <a:cs typeface="Inter"/>
                <a:sym typeface="Inter"/>
              </a:rPr>
              <a:t>terhadap kontribusi pegawai</a:t>
            </a:r>
            <a:r>
              <a:rPr lang="en" sz="1600">
                <a:solidFill>
                  <a:srgbClr val="1C4587"/>
                </a:solidFill>
                <a:latin typeface="Inter"/>
                <a:ea typeface="Inter"/>
                <a:cs typeface="Inter"/>
                <a:sym typeface="Inter"/>
              </a:rPr>
              <a:t> (guru dan kepala sekolah) terhadap peningkatan kualitas pembelajaran. </a:t>
            </a:r>
            <a:br>
              <a:rPr lang="en" sz="1600">
                <a:solidFill>
                  <a:srgbClr val="1C4587"/>
                </a:solidFill>
                <a:latin typeface="Inter"/>
                <a:ea typeface="Inter"/>
                <a:cs typeface="Inter"/>
                <a:sym typeface="Inter"/>
              </a:rPr>
            </a:br>
            <a:endParaRPr sz="1600">
              <a:solidFill>
                <a:srgbClr val="1C4587"/>
              </a:solidFill>
              <a:latin typeface="Inter"/>
              <a:ea typeface="Inter"/>
              <a:cs typeface="Inter"/>
              <a:sym typeface="Inter"/>
            </a:endParaRPr>
          </a:p>
          <a:p>
            <a:pPr indent="0" lvl="0" marL="514350" rtl="0" algn="just">
              <a:spcBef>
                <a:spcPts val="1000"/>
              </a:spcBef>
              <a:spcAft>
                <a:spcPts val="0"/>
              </a:spcAft>
              <a:buNone/>
            </a:pPr>
            <a:r>
              <a:rPr lang="en" sz="1600">
                <a:solidFill>
                  <a:srgbClr val="1C4587"/>
                </a:solidFill>
                <a:latin typeface="Inter"/>
                <a:ea typeface="Inter"/>
                <a:cs typeface="Inter"/>
                <a:sym typeface="Inter"/>
              </a:rPr>
              <a:t>Memberikan penguatan dan dukungan terhadap </a:t>
            </a:r>
            <a:r>
              <a:rPr b="1" lang="en" sz="1600">
                <a:solidFill>
                  <a:srgbClr val="1C4587"/>
                </a:solidFill>
                <a:latin typeface="Inter"/>
                <a:ea typeface="Inter"/>
                <a:cs typeface="Inter"/>
                <a:sym typeface="Inter"/>
              </a:rPr>
              <a:t>peningkatan karier pegawai</a:t>
            </a:r>
            <a:r>
              <a:rPr lang="en" sz="1600">
                <a:solidFill>
                  <a:srgbClr val="1C4587"/>
                </a:solidFill>
                <a:latin typeface="Inter"/>
                <a:ea typeface="Inter"/>
                <a:cs typeface="Inter"/>
                <a:sym typeface="Inter"/>
              </a:rPr>
              <a:t> (guru dan kepala sekolah) berdasarkan kualitas kinerjanya.</a:t>
            </a:r>
            <a:endParaRPr sz="1600">
              <a:solidFill>
                <a:srgbClr val="1C4587"/>
              </a:solidFill>
              <a:latin typeface="Inter"/>
              <a:ea typeface="Inter"/>
              <a:cs typeface="Inter"/>
              <a:sym typeface="Inter"/>
            </a:endParaRPr>
          </a:p>
          <a:p>
            <a:pPr indent="0" lvl="0" marL="514350" rtl="0" algn="just">
              <a:spcBef>
                <a:spcPts val="1000"/>
              </a:spcBef>
              <a:spcAft>
                <a:spcPts val="1000"/>
              </a:spcAft>
              <a:buNone/>
            </a:pPr>
            <a:r>
              <a:t/>
            </a:r>
            <a:endParaRPr sz="1600">
              <a:solidFill>
                <a:srgbClr val="1C4587"/>
              </a:solidFill>
              <a:latin typeface="Inter"/>
              <a:ea typeface="Inter"/>
              <a:cs typeface="Inter"/>
              <a:sym typeface="Inter"/>
            </a:endParaRPr>
          </a:p>
        </p:txBody>
      </p:sp>
      <p:pic>
        <p:nvPicPr>
          <p:cNvPr id="368" name="Google Shape;368;p65"/>
          <p:cNvPicPr preferRelativeResize="0"/>
          <p:nvPr/>
        </p:nvPicPr>
        <p:blipFill>
          <a:blip r:embed="rId3">
            <a:alphaModFix/>
          </a:blip>
          <a:stretch>
            <a:fillRect/>
          </a:stretch>
        </p:blipFill>
        <p:spPr>
          <a:xfrm>
            <a:off x="261581" y="2486338"/>
            <a:ext cx="479375" cy="479375"/>
          </a:xfrm>
          <a:prstGeom prst="rect">
            <a:avLst/>
          </a:prstGeom>
          <a:noFill/>
          <a:ln>
            <a:noFill/>
          </a:ln>
        </p:spPr>
      </p:pic>
      <p:pic>
        <p:nvPicPr>
          <p:cNvPr id="369" name="Google Shape;369;p65"/>
          <p:cNvPicPr preferRelativeResize="0"/>
          <p:nvPr/>
        </p:nvPicPr>
        <p:blipFill>
          <a:blip r:embed="rId3">
            <a:alphaModFix/>
          </a:blip>
          <a:stretch>
            <a:fillRect/>
          </a:stretch>
        </p:blipFill>
        <p:spPr>
          <a:xfrm>
            <a:off x="261581" y="3338925"/>
            <a:ext cx="479375" cy="479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373" name="Shape 373"/>
        <p:cNvGrpSpPr/>
        <p:nvPr/>
      </p:nvGrpSpPr>
      <p:grpSpPr>
        <a:xfrm>
          <a:off x="0" y="0"/>
          <a:ext cx="0" cy="0"/>
          <a:chOff x="0" y="0"/>
          <a:chExt cx="0" cy="0"/>
        </a:xfrm>
      </p:grpSpPr>
      <p:sp>
        <p:nvSpPr>
          <p:cNvPr id="374" name="Google Shape;374;p66"/>
          <p:cNvSpPr/>
          <p:nvPr/>
        </p:nvSpPr>
        <p:spPr>
          <a:xfrm>
            <a:off x="2989350" y="2291588"/>
            <a:ext cx="1302300" cy="154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Berdasarkan Rapor Pendidikan</a:t>
            </a:r>
            <a:endParaRPr b="1" sz="800">
              <a:latin typeface="Inter"/>
              <a:ea typeface="Inter"/>
              <a:cs typeface="Inter"/>
              <a:sym typeface="Inter"/>
            </a:endParaRPr>
          </a:p>
          <a:p>
            <a:pPr indent="0" lvl="0" marL="0" rtl="0" algn="l">
              <a:spcBef>
                <a:spcPts val="0"/>
              </a:spcBef>
              <a:spcAft>
                <a:spcPts val="0"/>
              </a:spcAft>
              <a:buNone/>
            </a:pPr>
            <a:r>
              <a:t/>
            </a:r>
            <a:endParaRPr b="1"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Guru: Indikator D1, Praktik Pembelajaran</a:t>
            </a:r>
            <a:br>
              <a:rPr lang="en" sz="800">
                <a:latin typeface="Inter"/>
                <a:ea typeface="Inter"/>
                <a:cs typeface="Inter"/>
                <a:sym typeface="Inter"/>
              </a:rPr>
            </a:br>
            <a:endParaRPr sz="800">
              <a:latin typeface="Inter"/>
              <a:ea typeface="Inter"/>
              <a:cs typeface="Inter"/>
              <a:sym typeface="Inter"/>
            </a:endParaRPr>
          </a:p>
          <a:p>
            <a:pPr indent="0" lvl="0" marL="0" rtl="0" algn="l">
              <a:spcBef>
                <a:spcPts val="0"/>
              </a:spcBef>
              <a:spcAft>
                <a:spcPts val="0"/>
              </a:spcAft>
              <a:buNone/>
            </a:pPr>
            <a:r>
              <a:rPr lang="en" sz="800">
                <a:latin typeface="Inter"/>
                <a:ea typeface="Inter"/>
                <a:cs typeface="Inter"/>
                <a:sym typeface="Inter"/>
              </a:rPr>
              <a:t>KS: Indikator D3, Kepemimpinan Pembelajaran</a:t>
            </a:r>
            <a:endParaRPr sz="800">
              <a:latin typeface="Inter"/>
              <a:ea typeface="Inter"/>
              <a:cs typeface="Inter"/>
              <a:sym typeface="Inter"/>
            </a:endParaRPr>
          </a:p>
        </p:txBody>
      </p:sp>
      <p:sp>
        <p:nvSpPr>
          <p:cNvPr id="375" name="Google Shape;375;p66"/>
          <p:cNvSpPr/>
          <p:nvPr/>
        </p:nvSpPr>
        <p:spPr>
          <a:xfrm>
            <a:off x="2989350" y="1522504"/>
            <a:ext cx="1302300" cy="317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1. </a:t>
            </a:r>
            <a:r>
              <a:rPr b="1" lang="en" sz="800">
                <a:latin typeface="Inter"/>
                <a:ea typeface="Inter"/>
                <a:cs typeface="Inter"/>
                <a:sym typeface="Inter"/>
              </a:rPr>
              <a:t>Praktik Kinerja</a:t>
            </a:r>
            <a:endParaRPr b="1" sz="800">
              <a:latin typeface="Inter"/>
              <a:ea typeface="Inter"/>
              <a:cs typeface="Inter"/>
              <a:sym typeface="Inter"/>
            </a:endParaRPr>
          </a:p>
        </p:txBody>
      </p:sp>
      <p:sp>
        <p:nvSpPr>
          <p:cNvPr id="376" name="Google Shape;376;p66"/>
          <p:cNvSpPr txBox="1"/>
          <p:nvPr/>
        </p:nvSpPr>
        <p:spPr>
          <a:xfrm>
            <a:off x="2914400" y="185450"/>
            <a:ext cx="60384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000">
                <a:solidFill>
                  <a:srgbClr val="1C4587"/>
                </a:solidFill>
                <a:latin typeface="Inter"/>
                <a:ea typeface="Inter"/>
                <a:cs typeface="Inter"/>
                <a:sym typeface="Inter"/>
              </a:rPr>
              <a:t>Apa Variabel Pengelolaan Kinerja </a:t>
            </a:r>
            <a:endParaRPr b="1" sz="20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377" name="Google Shape;377;p66"/>
          <p:cNvSpPr/>
          <p:nvPr/>
        </p:nvSpPr>
        <p:spPr>
          <a:xfrm>
            <a:off x="4408412" y="2290099"/>
            <a:ext cx="1302300" cy="154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800">
                <a:solidFill>
                  <a:schemeClr val="dk1"/>
                </a:solidFill>
                <a:latin typeface="Inter"/>
                <a:ea typeface="Inter"/>
                <a:cs typeface="Inter"/>
                <a:sym typeface="Inter"/>
              </a:rPr>
              <a:t>Kategori Kegiatan</a:t>
            </a:r>
            <a:endParaRPr b="1" sz="800">
              <a:solidFill>
                <a:srgbClr val="FF0000"/>
              </a:solidFill>
              <a:latin typeface="Inter"/>
              <a:ea typeface="Inter"/>
              <a:cs typeface="Inter"/>
              <a:sym typeface="Inter"/>
            </a:endParaRPr>
          </a:p>
          <a:p>
            <a:pPr indent="0" lvl="0" marL="0" rtl="0" algn="l">
              <a:spcBef>
                <a:spcPts val="0"/>
              </a:spcBef>
              <a:spcAft>
                <a:spcPts val="0"/>
              </a:spcAft>
              <a:buNone/>
            </a:pPr>
            <a:r>
              <a:t/>
            </a:r>
            <a:endParaRPr sz="800">
              <a:latin typeface="Inter"/>
              <a:ea typeface="Inter"/>
              <a:cs typeface="Inter"/>
              <a:sym typeface="Inter"/>
            </a:endParaRPr>
          </a:p>
          <a:p>
            <a:pPr indent="-222250" lvl="0" marL="285750" rtl="0" algn="l">
              <a:spcBef>
                <a:spcPts val="0"/>
              </a:spcBef>
              <a:spcAft>
                <a:spcPts val="0"/>
              </a:spcAft>
              <a:buSzPts val="800"/>
              <a:buFont typeface="Inter"/>
              <a:buAutoNum type="arabicPeriod"/>
            </a:pPr>
            <a:r>
              <a:rPr lang="en" sz="800">
                <a:latin typeface="Inter"/>
                <a:ea typeface="Inter"/>
                <a:cs typeface="Inter"/>
                <a:sym typeface="Inter"/>
              </a:rPr>
              <a:t>Pendidikan</a:t>
            </a:r>
            <a:endParaRPr sz="800">
              <a:latin typeface="Inter"/>
              <a:ea typeface="Inter"/>
              <a:cs typeface="Inter"/>
              <a:sym typeface="Inter"/>
            </a:endParaRPr>
          </a:p>
          <a:p>
            <a:pPr indent="-222250" lvl="0" marL="285750" rtl="0" algn="l">
              <a:spcBef>
                <a:spcPts val="0"/>
              </a:spcBef>
              <a:spcAft>
                <a:spcPts val="0"/>
              </a:spcAft>
              <a:buSzPts val="800"/>
              <a:buFont typeface="Inter"/>
              <a:buAutoNum type="arabicPeriod"/>
            </a:pPr>
            <a:r>
              <a:rPr lang="en" sz="800">
                <a:latin typeface="Inter"/>
                <a:ea typeface="Inter"/>
                <a:cs typeface="Inter"/>
                <a:sym typeface="Inter"/>
              </a:rPr>
              <a:t>Pelatihan</a:t>
            </a:r>
            <a:endParaRPr sz="800">
              <a:latin typeface="Inter"/>
              <a:ea typeface="Inter"/>
              <a:cs typeface="Inter"/>
              <a:sym typeface="Inter"/>
            </a:endParaRPr>
          </a:p>
          <a:p>
            <a:pPr indent="-222250" lvl="0" marL="285750" rtl="0" algn="l">
              <a:spcBef>
                <a:spcPts val="0"/>
              </a:spcBef>
              <a:spcAft>
                <a:spcPts val="0"/>
              </a:spcAft>
              <a:buSzPts val="800"/>
              <a:buFont typeface="Inter"/>
              <a:buAutoNum type="arabicPeriod"/>
            </a:pPr>
            <a:r>
              <a:rPr lang="en" sz="800">
                <a:latin typeface="Inter"/>
                <a:ea typeface="Inter"/>
                <a:cs typeface="Inter"/>
                <a:sym typeface="Inter"/>
              </a:rPr>
              <a:t>Non-pelatihan </a:t>
            </a:r>
            <a:endParaRPr sz="800">
              <a:latin typeface="Inter"/>
              <a:ea typeface="Inter"/>
              <a:cs typeface="Inter"/>
              <a:sym typeface="Inter"/>
            </a:endParaRPr>
          </a:p>
          <a:p>
            <a:pPr indent="-222250" lvl="0" marL="285750" rtl="0" algn="l">
              <a:spcBef>
                <a:spcPts val="0"/>
              </a:spcBef>
              <a:spcAft>
                <a:spcPts val="0"/>
              </a:spcAft>
              <a:buSzPts val="800"/>
              <a:buFont typeface="Inter"/>
              <a:buAutoNum type="arabicPeriod"/>
            </a:pPr>
            <a:r>
              <a:rPr lang="en" sz="800">
                <a:latin typeface="Inter"/>
                <a:ea typeface="Inter"/>
                <a:cs typeface="Inter"/>
                <a:sym typeface="Inter"/>
              </a:rPr>
              <a:t>Kontribusi Komunitas</a:t>
            </a:r>
            <a:endParaRPr sz="800">
              <a:latin typeface="Inter"/>
              <a:ea typeface="Inter"/>
              <a:cs typeface="Inter"/>
              <a:sym typeface="Inter"/>
            </a:endParaRPr>
          </a:p>
          <a:p>
            <a:pPr indent="-222250" lvl="0" marL="285750" rtl="0" algn="l">
              <a:spcBef>
                <a:spcPts val="0"/>
              </a:spcBef>
              <a:spcAft>
                <a:spcPts val="0"/>
              </a:spcAft>
              <a:buSzPts val="800"/>
              <a:buFont typeface="Inter"/>
              <a:buAutoNum type="arabicPeriod"/>
            </a:pPr>
            <a:r>
              <a:rPr lang="en" sz="800">
                <a:latin typeface="Inter"/>
                <a:ea typeface="Inter"/>
                <a:cs typeface="Inter"/>
                <a:sym typeface="Inter"/>
              </a:rPr>
              <a:t>Kontribusi Sumber Belajar</a:t>
            </a:r>
            <a:endParaRPr sz="800">
              <a:latin typeface="Inter"/>
              <a:ea typeface="Inter"/>
              <a:cs typeface="Inter"/>
              <a:sym typeface="Inter"/>
            </a:endParaRPr>
          </a:p>
        </p:txBody>
      </p:sp>
      <p:sp>
        <p:nvSpPr>
          <p:cNvPr id="378" name="Google Shape;378;p66"/>
          <p:cNvSpPr/>
          <p:nvPr/>
        </p:nvSpPr>
        <p:spPr>
          <a:xfrm>
            <a:off x="4408405" y="1524004"/>
            <a:ext cx="1302300" cy="317100"/>
          </a:xfrm>
          <a:prstGeom prst="roundRect">
            <a:avLst>
              <a:gd fmla="val 16667" name="adj"/>
            </a:avLst>
          </a:prstGeom>
          <a:solidFill>
            <a:srgbClr val="FFF2CC"/>
          </a:solidFill>
          <a:ln cap="flat" cmpd="sng" w="9525">
            <a:solidFill>
              <a:srgbClr val="9E9E9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2. Pengembangan Kompetensi</a:t>
            </a:r>
            <a:endParaRPr sz="800">
              <a:latin typeface="Inter"/>
              <a:ea typeface="Inter"/>
              <a:cs typeface="Inter"/>
              <a:sym typeface="Inter"/>
            </a:endParaRPr>
          </a:p>
        </p:txBody>
      </p:sp>
      <p:sp>
        <p:nvSpPr>
          <p:cNvPr id="379" name="Google Shape;379;p66"/>
          <p:cNvSpPr txBox="1"/>
          <p:nvPr/>
        </p:nvSpPr>
        <p:spPr>
          <a:xfrm>
            <a:off x="2914400" y="1137938"/>
            <a:ext cx="51153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Inter"/>
                <a:ea typeface="Inter"/>
                <a:cs typeface="Inter"/>
                <a:sym typeface="Inter"/>
              </a:rPr>
              <a:t>Terdapat empat variabel yang dalam penilaian kinerja seorang pegawai:</a:t>
            </a:r>
            <a:endParaRPr sz="1000">
              <a:latin typeface="Inter"/>
              <a:ea typeface="Inter"/>
              <a:cs typeface="Inter"/>
              <a:sym typeface="Inter"/>
            </a:endParaRPr>
          </a:p>
        </p:txBody>
      </p:sp>
      <p:sp>
        <p:nvSpPr>
          <p:cNvPr id="380" name="Google Shape;380;p66"/>
          <p:cNvSpPr/>
          <p:nvPr/>
        </p:nvSpPr>
        <p:spPr>
          <a:xfrm>
            <a:off x="7208474" y="2291599"/>
            <a:ext cx="1302300" cy="154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a:ea typeface="Inter"/>
                <a:cs typeface="Inter"/>
                <a:sym typeface="Inter"/>
              </a:rPr>
              <a:t>Dokumen yang menunjukkan akuntabilitas pegawai (guru dan kepala sekolah) dalam melakukan kinerja sesuai tugasnya</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800" u="sng">
                <a:solidFill>
                  <a:schemeClr val="dk1"/>
                </a:solidFill>
                <a:latin typeface="Inter"/>
                <a:ea typeface="Inter"/>
                <a:cs typeface="Inter"/>
                <a:sym typeface="Inter"/>
              </a:rPr>
              <a:t>Tidak dinilai tapi dikumpulkan</a:t>
            </a:r>
            <a:r>
              <a:rPr lang="en" sz="800">
                <a:solidFill>
                  <a:schemeClr val="dk1"/>
                </a:solidFill>
                <a:latin typeface="Inter"/>
                <a:ea typeface="Inter"/>
                <a:cs typeface="Inter"/>
                <a:sym typeface="Inter"/>
              </a:rPr>
              <a:t>.</a:t>
            </a:r>
            <a:endParaRPr b="1" sz="800">
              <a:solidFill>
                <a:schemeClr val="dk1"/>
              </a:solidFill>
              <a:latin typeface="Inter"/>
              <a:ea typeface="Inter"/>
              <a:cs typeface="Inter"/>
              <a:sym typeface="Inter"/>
            </a:endParaRPr>
          </a:p>
          <a:p>
            <a:pPr indent="0" lvl="0" marL="0" rtl="0" algn="l">
              <a:spcBef>
                <a:spcPts val="0"/>
              </a:spcBef>
              <a:spcAft>
                <a:spcPts val="0"/>
              </a:spcAft>
              <a:buNone/>
            </a:pPr>
            <a:br>
              <a:rPr lang="en" sz="800">
                <a:solidFill>
                  <a:schemeClr val="dk1"/>
                </a:solidFill>
                <a:latin typeface="Inter"/>
                <a:ea typeface="Inter"/>
                <a:cs typeface="Inter"/>
                <a:sym typeface="Inter"/>
              </a:rPr>
            </a:br>
            <a:br>
              <a:rPr lang="en" sz="800">
                <a:solidFill>
                  <a:schemeClr val="dk1"/>
                </a:solidFill>
                <a:latin typeface="Inter"/>
                <a:ea typeface="Inter"/>
                <a:cs typeface="Inter"/>
                <a:sym typeface="Inter"/>
              </a:rPr>
            </a:br>
            <a:endParaRPr b="1" sz="800">
              <a:solidFill>
                <a:schemeClr val="dk1"/>
              </a:solidFill>
              <a:latin typeface="Inter"/>
              <a:ea typeface="Inter"/>
              <a:cs typeface="Inter"/>
              <a:sym typeface="Inter"/>
            </a:endParaRPr>
          </a:p>
        </p:txBody>
      </p:sp>
      <p:sp>
        <p:nvSpPr>
          <p:cNvPr id="381" name="Google Shape;381;p66"/>
          <p:cNvSpPr/>
          <p:nvPr/>
        </p:nvSpPr>
        <p:spPr>
          <a:xfrm>
            <a:off x="7208468" y="1522504"/>
            <a:ext cx="1302300" cy="317100"/>
          </a:xfrm>
          <a:prstGeom prst="roundRect">
            <a:avLst>
              <a:gd fmla="val 16667" name="adj"/>
            </a:avLst>
          </a:prstGeom>
          <a:solidFill>
            <a:srgbClr val="FFF2CC"/>
          </a:solidFill>
          <a:ln cap="flat" cmpd="sng" w="9525">
            <a:solidFill>
              <a:srgbClr val="9E9E9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4. Dokumen Akuntabilitas</a:t>
            </a:r>
            <a:endParaRPr sz="800">
              <a:latin typeface="Inter"/>
              <a:ea typeface="Inter"/>
              <a:cs typeface="Inter"/>
              <a:sym typeface="Inter"/>
            </a:endParaRPr>
          </a:p>
        </p:txBody>
      </p:sp>
      <p:sp>
        <p:nvSpPr>
          <p:cNvPr id="382" name="Google Shape;382;p66"/>
          <p:cNvSpPr/>
          <p:nvPr/>
        </p:nvSpPr>
        <p:spPr>
          <a:xfrm>
            <a:off x="7208475" y="1907051"/>
            <a:ext cx="1302300" cy="317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a:ea typeface="Inter"/>
                <a:cs typeface="Inter"/>
                <a:sym typeface="Inter"/>
              </a:rPr>
              <a:t>Wajib dikumpulkan</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r>
              <a:t/>
            </a:r>
            <a:endParaRPr sz="800">
              <a:solidFill>
                <a:schemeClr val="dk1"/>
              </a:solidFill>
              <a:latin typeface="Inter"/>
              <a:ea typeface="Inter"/>
              <a:cs typeface="Inter"/>
              <a:sym typeface="Inter"/>
            </a:endParaRPr>
          </a:p>
          <a:p>
            <a:pPr indent="0" lvl="0" marL="0" rtl="0" algn="l">
              <a:spcBef>
                <a:spcPts val="0"/>
              </a:spcBef>
              <a:spcAft>
                <a:spcPts val="0"/>
              </a:spcAft>
              <a:buNone/>
            </a:pPr>
            <a:br>
              <a:rPr lang="en" sz="800">
                <a:solidFill>
                  <a:schemeClr val="dk1"/>
                </a:solidFill>
                <a:latin typeface="Inter"/>
                <a:ea typeface="Inter"/>
                <a:cs typeface="Inter"/>
                <a:sym typeface="Inter"/>
              </a:rPr>
            </a:br>
            <a:endParaRPr sz="8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800">
              <a:solidFill>
                <a:schemeClr val="dk1"/>
              </a:solidFill>
              <a:latin typeface="Inter"/>
              <a:ea typeface="Inter"/>
              <a:cs typeface="Inter"/>
              <a:sym typeface="Inter"/>
            </a:endParaRPr>
          </a:p>
        </p:txBody>
      </p:sp>
      <p:sp>
        <p:nvSpPr>
          <p:cNvPr id="383" name="Google Shape;383;p66"/>
          <p:cNvSpPr/>
          <p:nvPr/>
        </p:nvSpPr>
        <p:spPr>
          <a:xfrm>
            <a:off x="4408413" y="1907051"/>
            <a:ext cx="1302300" cy="317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a:ea typeface="Inter"/>
                <a:cs typeface="Inter"/>
                <a:sym typeface="Inter"/>
              </a:rPr>
              <a:t>Variabel pertimbangan</a:t>
            </a:r>
            <a:endParaRPr sz="800">
              <a:solidFill>
                <a:schemeClr val="dk1"/>
              </a:solidFill>
              <a:latin typeface="Inter"/>
              <a:ea typeface="Inter"/>
              <a:cs typeface="Inter"/>
              <a:sym typeface="Inter"/>
            </a:endParaRPr>
          </a:p>
        </p:txBody>
      </p:sp>
      <p:sp>
        <p:nvSpPr>
          <p:cNvPr id="384" name="Google Shape;384;p66"/>
          <p:cNvSpPr/>
          <p:nvPr/>
        </p:nvSpPr>
        <p:spPr>
          <a:xfrm>
            <a:off x="2989350" y="1907051"/>
            <a:ext cx="1302300" cy="317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a:ea typeface="Inter"/>
                <a:cs typeface="Inter"/>
                <a:sym typeface="Inter"/>
              </a:rPr>
              <a:t>Variabel penilaian</a:t>
            </a:r>
            <a:endParaRPr sz="800">
              <a:solidFill>
                <a:schemeClr val="dk1"/>
              </a:solidFill>
              <a:latin typeface="Inter"/>
              <a:ea typeface="Inter"/>
              <a:cs typeface="Inter"/>
              <a:sym typeface="Inter"/>
            </a:endParaRPr>
          </a:p>
        </p:txBody>
      </p:sp>
      <p:sp>
        <p:nvSpPr>
          <p:cNvPr id="385" name="Google Shape;385;p66"/>
          <p:cNvSpPr txBox="1"/>
          <p:nvPr/>
        </p:nvSpPr>
        <p:spPr>
          <a:xfrm>
            <a:off x="2989350" y="3989300"/>
            <a:ext cx="5421300" cy="6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Inter"/>
                <a:ea typeface="Inter"/>
                <a:cs typeface="Inter"/>
                <a:sym typeface="Inter"/>
              </a:rPr>
              <a:t>Keempat variabel di atas akan menjadi acuan Penilai dalam melakukan Penetapan Predikat Kinerja Pegawai</a:t>
            </a:r>
            <a:br>
              <a:rPr lang="en" sz="1000">
                <a:latin typeface="Inter"/>
                <a:ea typeface="Inter"/>
                <a:cs typeface="Inter"/>
                <a:sym typeface="Inter"/>
              </a:rPr>
            </a:br>
            <a:br>
              <a:rPr lang="en" sz="1000">
                <a:latin typeface="Inter"/>
                <a:ea typeface="Inter"/>
                <a:cs typeface="Inter"/>
                <a:sym typeface="Inter"/>
              </a:rPr>
            </a:br>
            <a:r>
              <a:rPr lang="en" sz="1000">
                <a:latin typeface="Inter"/>
                <a:ea typeface="Inter"/>
                <a:cs typeface="Inter"/>
                <a:sym typeface="Inter"/>
              </a:rPr>
              <a:t>Kemudian Predikat Kinerja akan menentukan Angka Kredit yang diperoleh Pegawai</a:t>
            </a:r>
            <a:endParaRPr sz="1000">
              <a:latin typeface="Inter"/>
              <a:ea typeface="Inter"/>
              <a:cs typeface="Inter"/>
              <a:sym typeface="Inter"/>
            </a:endParaRPr>
          </a:p>
        </p:txBody>
      </p:sp>
      <p:sp>
        <p:nvSpPr>
          <p:cNvPr id="386" name="Google Shape;386;p66"/>
          <p:cNvSpPr/>
          <p:nvPr/>
        </p:nvSpPr>
        <p:spPr>
          <a:xfrm>
            <a:off x="650" y="0"/>
            <a:ext cx="2715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87" name="Google Shape;387;p66"/>
          <p:cNvSpPr/>
          <p:nvPr/>
        </p:nvSpPr>
        <p:spPr>
          <a:xfrm>
            <a:off x="264475" y="3337025"/>
            <a:ext cx="2227800" cy="3171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Inter"/>
                <a:ea typeface="Inter"/>
                <a:cs typeface="Inter"/>
                <a:sym typeface="Inter"/>
              </a:rPr>
              <a:t>Penetapan Predikat Kinerja</a:t>
            </a:r>
            <a:endParaRPr b="1" sz="900">
              <a:solidFill>
                <a:schemeClr val="lt1"/>
              </a:solidFill>
              <a:latin typeface="Inter"/>
              <a:ea typeface="Inter"/>
              <a:cs typeface="Inter"/>
              <a:sym typeface="Inter"/>
            </a:endParaRPr>
          </a:p>
        </p:txBody>
      </p:sp>
      <p:sp>
        <p:nvSpPr>
          <p:cNvPr id="388" name="Google Shape;388;p66"/>
          <p:cNvSpPr/>
          <p:nvPr/>
        </p:nvSpPr>
        <p:spPr>
          <a:xfrm>
            <a:off x="264474" y="4055100"/>
            <a:ext cx="2227800" cy="3171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Inter"/>
                <a:ea typeface="Inter"/>
                <a:cs typeface="Inter"/>
                <a:sym typeface="Inter"/>
              </a:rPr>
              <a:t>Konversi ke Angka Kredit</a:t>
            </a:r>
            <a:endParaRPr b="1" sz="900">
              <a:solidFill>
                <a:schemeClr val="lt1"/>
              </a:solidFill>
              <a:latin typeface="Inter"/>
              <a:ea typeface="Inter"/>
              <a:cs typeface="Inter"/>
              <a:sym typeface="Inter"/>
            </a:endParaRPr>
          </a:p>
        </p:txBody>
      </p:sp>
      <p:sp>
        <p:nvSpPr>
          <p:cNvPr id="389" name="Google Shape;389;p66"/>
          <p:cNvSpPr/>
          <p:nvPr/>
        </p:nvSpPr>
        <p:spPr>
          <a:xfrm>
            <a:off x="148975" y="622050"/>
            <a:ext cx="2458800" cy="2185500"/>
          </a:xfrm>
          <a:prstGeom prst="rect">
            <a:avLst/>
          </a:prstGeom>
          <a:noFill/>
          <a:ln cap="flat" cmpd="sng" w="9525">
            <a:solidFill>
              <a:srgbClr val="1C4487"/>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90" name="Google Shape;390;p66"/>
          <p:cNvSpPr/>
          <p:nvPr/>
        </p:nvSpPr>
        <p:spPr>
          <a:xfrm>
            <a:off x="264475" y="1152125"/>
            <a:ext cx="2227800" cy="317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1. </a:t>
            </a:r>
            <a:r>
              <a:rPr b="1" lang="en" sz="800">
                <a:latin typeface="Inter"/>
                <a:ea typeface="Inter"/>
                <a:cs typeface="Inter"/>
                <a:sym typeface="Inter"/>
              </a:rPr>
              <a:t>Praktik Kinerja</a:t>
            </a:r>
            <a:endParaRPr b="1" sz="800">
              <a:latin typeface="Inter"/>
              <a:ea typeface="Inter"/>
              <a:cs typeface="Inter"/>
              <a:sym typeface="Inter"/>
            </a:endParaRPr>
          </a:p>
        </p:txBody>
      </p:sp>
      <p:sp>
        <p:nvSpPr>
          <p:cNvPr id="391" name="Google Shape;391;p66"/>
          <p:cNvSpPr/>
          <p:nvPr/>
        </p:nvSpPr>
        <p:spPr>
          <a:xfrm>
            <a:off x="264475" y="1928400"/>
            <a:ext cx="2227800" cy="317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3. Perilaku Kerja</a:t>
            </a:r>
            <a:endParaRPr b="1" sz="800">
              <a:latin typeface="Inter"/>
              <a:ea typeface="Inter"/>
              <a:cs typeface="Inter"/>
              <a:sym typeface="Inter"/>
            </a:endParaRPr>
          </a:p>
        </p:txBody>
      </p:sp>
      <p:sp>
        <p:nvSpPr>
          <p:cNvPr id="392" name="Google Shape;392;p66"/>
          <p:cNvSpPr/>
          <p:nvPr/>
        </p:nvSpPr>
        <p:spPr>
          <a:xfrm>
            <a:off x="264480" y="1556250"/>
            <a:ext cx="2227800" cy="317100"/>
          </a:xfrm>
          <a:prstGeom prst="roundRect">
            <a:avLst>
              <a:gd fmla="val 16667" name="adj"/>
            </a:avLst>
          </a:prstGeom>
          <a:solidFill>
            <a:srgbClr val="FFF2CC"/>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2</a:t>
            </a:r>
            <a:r>
              <a:rPr b="1" lang="en" sz="800">
                <a:latin typeface="Inter"/>
                <a:ea typeface="Inter"/>
                <a:cs typeface="Inter"/>
                <a:sym typeface="Inter"/>
              </a:rPr>
              <a:t>. Pengembangan Kompetensi </a:t>
            </a:r>
            <a:r>
              <a:rPr lang="en" sz="600">
                <a:latin typeface="Inter"/>
                <a:ea typeface="Inter"/>
                <a:cs typeface="Inter"/>
                <a:sym typeface="Inter"/>
              </a:rPr>
              <a:t>(pertimbangan)</a:t>
            </a:r>
            <a:endParaRPr sz="600">
              <a:latin typeface="Inter"/>
              <a:ea typeface="Inter"/>
              <a:cs typeface="Inter"/>
              <a:sym typeface="Inter"/>
            </a:endParaRPr>
          </a:p>
        </p:txBody>
      </p:sp>
      <p:sp>
        <p:nvSpPr>
          <p:cNvPr id="393" name="Google Shape;393;p66"/>
          <p:cNvSpPr/>
          <p:nvPr/>
        </p:nvSpPr>
        <p:spPr>
          <a:xfrm>
            <a:off x="264480" y="2300550"/>
            <a:ext cx="2227800" cy="317100"/>
          </a:xfrm>
          <a:prstGeom prst="roundRect">
            <a:avLst>
              <a:gd fmla="val 16667" name="adj"/>
            </a:avLst>
          </a:prstGeom>
          <a:solidFill>
            <a:srgbClr val="FFF2CC"/>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4. Dokumen Akuntabilitas </a:t>
            </a:r>
            <a:endParaRPr b="1" sz="800">
              <a:latin typeface="Inter"/>
              <a:ea typeface="Inter"/>
              <a:cs typeface="Inter"/>
              <a:sym typeface="Inter"/>
            </a:endParaRPr>
          </a:p>
          <a:p>
            <a:pPr indent="0" lvl="0" marL="0" rtl="0" algn="l">
              <a:spcBef>
                <a:spcPts val="0"/>
              </a:spcBef>
              <a:spcAft>
                <a:spcPts val="0"/>
              </a:spcAft>
              <a:buNone/>
            </a:pPr>
            <a:r>
              <a:rPr lang="en" sz="600">
                <a:latin typeface="Inter"/>
                <a:ea typeface="Inter"/>
                <a:cs typeface="Inter"/>
                <a:sym typeface="Inter"/>
              </a:rPr>
              <a:t>(dikumpulkan)</a:t>
            </a:r>
            <a:endParaRPr sz="600">
              <a:latin typeface="Inter"/>
              <a:ea typeface="Inter"/>
              <a:cs typeface="Inter"/>
              <a:sym typeface="Inter"/>
            </a:endParaRPr>
          </a:p>
        </p:txBody>
      </p:sp>
      <p:sp>
        <p:nvSpPr>
          <p:cNvPr id="394" name="Google Shape;394;p66"/>
          <p:cNvSpPr/>
          <p:nvPr/>
        </p:nvSpPr>
        <p:spPr>
          <a:xfrm>
            <a:off x="264475" y="713000"/>
            <a:ext cx="2227800" cy="317100"/>
          </a:xfrm>
          <a:prstGeom prst="roundRect">
            <a:avLst>
              <a:gd fmla="val 16667" name="adj"/>
            </a:avLst>
          </a:prstGeom>
          <a:solidFill>
            <a:srgbClr val="0130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chemeClr val="lt1"/>
                </a:solidFill>
                <a:latin typeface="Inter"/>
                <a:ea typeface="Inter"/>
                <a:cs typeface="Inter"/>
                <a:sym typeface="Inter"/>
              </a:rPr>
              <a:t>Penilaian Kinerja Pegawai</a:t>
            </a:r>
            <a:endParaRPr b="1" sz="900">
              <a:solidFill>
                <a:schemeClr val="lt1"/>
              </a:solidFill>
              <a:latin typeface="Inter"/>
              <a:ea typeface="Inter"/>
              <a:cs typeface="Inter"/>
              <a:sym typeface="Inter"/>
            </a:endParaRPr>
          </a:p>
        </p:txBody>
      </p:sp>
      <p:cxnSp>
        <p:nvCxnSpPr>
          <p:cNvPr id="395" name="Google Shape;395;p66"/>
          <p:cNvCxnSpPr>
            <a:stCxn id="389" idx="2"/>
            <a:endCxn id="387" idx="0"/>
          </p:cNvCxnSpPr>
          <p:nvPr/>
        </p:nvCxnSpPr>
        <p:spPr>
          <a:xfrm>
            <a:off x="1378375" y="2807550"/>
            <a:ext cx="0" cy="529500"/>
          </a:xfrm>
          <a:prstGeom prst="straightConnector1">
            <a:avLst/>
          </a:prstGeom>
          <a:noFill/>
          <a:ln cap="flat" cmpd="sng" w="9525">
            <a:solidFill>
              <a:schemeClr val="dk2"/>
            </a:solidFill>
            <a:prstDash val="solid"/>
            <a:round/>
            <a:headEnd len="med" w="med" type="none"/>
            <a:tailEnd len="med" w="med" type="triangle"/>
          </a:ln>
        </p:spPr>
      </p:cxnSp>
      <p:cxnSp>
        <p:nvCxnSpPr>
          <p:cNvPr id="396" name="Google Shape;396;p66"/>
          <p:cNvCxnSpPr>
            <a:stCxn id="387" idx="2"/>
            <a:endCxn id="388" idx="0"/>
          </p:cNvCxnSpPr>
          <p:nvPr/>
        </p:nvCxnSpPr>
        <p:spPr>
          <a:xfrm>
            <a:off x="1378375" y="3654125"/>
            <a:ext cx="0" cy="401100"/>
          </a:xfrm>
          <a:prstGeom prst="straightConnector1">
            <a:avLst/>
          </a:prstGeom>
          <a:noFill/>
          <a:ln cap="flat" cmpd="sng" w="9525">
            <a:solidFill>
              <a:schemeClr val="dk2"/>
            </a:solidFill>
            <a:prstDash val="solid"/>
            <a:round/>
            <a:headEnd len="med" w="med" type="none"/>
            <a:tailEnd len="med" w="med" type="triangle"/>
          </a:ln>
        </p:spPr>
      </p:cxnSp>
      <p:sp>
        <p:nvSpPr>
          <p:cNvPr id="397" name="Google Shape;397;p66"/>
          <p:cNvSpPr txBox="1"/>
          <p:nvPr/>
        </p:nvSpPr>
        <p:spPr>
          <a:xfrm>
            <a:off x="4302075" y="1144100"/>
            <a:ext cx="27951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398" name="Google Shape;398;p66"/>
          <p:cNvSpPr/>
          <p:nvPr/>
        </p:nvSpPr>
        <p:spPr>
          <a:xfrm>
            <a:off x="5827480" y="2291599"/>
            <a:ext cx="1302300" cy="154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BERAKHLAK</a:t>
            </a:r>
            <a:br>
              <a:rPr b="1" lang="en" sz="800">
                <a:latin typeface="Inter"/>
                <a:ea typeface="Inter"/>
                <a:cs typeface="Inter"/>
                <a:sym typeface="Inter"/>
              </a:rPr>
            </a:b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Berorientasi Pelayanan</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Akuntabel</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Kompeten</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Harmonis</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Loyal</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Adaptif</a:t>
            </a:r>
            <a:endParaRPr sz="800">
              <a:latin typeface="Inter"/>
              <a:ea typeface="Inter"/>
              <a:cs typeface="Inter"/>
              <a:sym typeface="Inter"/>
            </a:endParaRPr>
          </a:p>
          <a:p>
            <a:pPr indent="-165100" lvl="0" marL="228600" rtl="0" algn="l">
              <a:spcBef>
                <a:spcPts val="0"/>
              </a:spcBef>
              <a:spcAft>
                <a:spcPts val="0"/>
              </a:spcAft>
              <a:buSzPts val="800"/>
              <a:buFont typeface="Inter"/>
              <a:buAutoNum type="arabicPeriod"/>
            </a:pPr>
            <a:r>
              <a:rPr lang="en" sz="800">
                <a:latin typeface="Inter"/>
                <a:ea typeface="Inter"/>
                <a:cs typeface="Inter"/>
                <a:sym typeface="Inter"/>
              </a:rPr>
              <a:t>Kolaboratif. </a:t>
            </a:r>
            <a:endParaRPr sz="800">
              <a:latin typeface="Inter"/>
              <a:ea typeface="Inter"/>
              <a:cs typeface="Inter"/>
              <a:sym typeface="Inter"/>
            </a:endParaRPr>
          </a:p>
        </p:txBody>
      </p:sp>
      <p:sp>
        <p:nvSpPr>
          <p:cNvPr id="399" name="Google Shape;399;p66"/>
          <p:cNvSpPr/>
          <p:nvPr/>
        </p:nvSpPr>
        <p:spPr>
          <a:xfrm>
            <a:off x="5827474" y="1522504"/>
            <a:ext cx="1302300" cy="317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Inter"/>
                <a:ea typeface="Inter"/>
                <a:cs typeface="Inter"/>
                <a:sym typeface="Inter"/>
              </a:rPr>
              <a:t>3</a:t>
            </a:r>
            <a:r>
              <a:rPr b="1" lang="en" sz="800">
                <a:latin typeface="Inter"/>
                <a:ea typeface="Inter"/>
                <a:cs typeface="Inter"/>
                <a:sym typeface="Inter"/>
              </a:rPr>
              <a:t>. Perilaku Kerja</a:t>
            </a:r>
            <a:endParaRPr b="1" sz="800">
              <a:latin typeface="Inter"/>
              <a:ea typeface="Inter"/>
              <a:cs typeface="Inter"/>
              <a:sym typeface="Inter"/>
            </a:endParaRPr>
          </a:p>
        </p:txBody>
      </p:sp>
      <p:sp>
        <p:nvSpPr>
          <p:cNvPr id="400" name="Google Shape;400;p66"/>
          <p:cNvSpPr/>
          <p:nvPr/>
        </p:nvSpPr>
        <p:spPr>
          <a:xfrm>
            <a:off x="5827488" y="1907051"/>
            <a:ext cx="1302300" cy="317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a:ea typeface="Inter"/>
                <a:cs typeface="Inter"/>
                <a:sym typeface="Inter"/>
              </a:rPr>
              <a:t>Variabel penilaian</a:t>
            </a:r>
            <a:endParaRPr sz="800">
              <a:solidFill>
                <a:schemeClr val="dk1"/>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404" name="Shape 404"/>
        <p:cNvGrpSpPr/>
        <p:nvPr/>
      </p:nvGrpSpPr>
      <p:grpSpPr>
        <a:xfrm>
          <a:off x="0" y="0"/>
          <a:ext cx="0" cy="0"/>
          <a:chOff x="0" y="0"/>
          <a:chExt cx="0" cy="0"/>
        </a:xfrm>
      </p:grpSpPr>
      <p:graphicFrame>
        <p:nvGraphicFramePr>
          <p:cNvPr id="405" name="Google Shape;405;p67"/>
          <p:cNvGraphicFramePr/>
          <p:nvPr/>
        </p:nvGraphicFramePr>
        <p:xfrm>
          <a:off x="205925" y="1039025"/>
          <a:ext cx="3000000" cy="3000000"/>
        </p:xfrm>
        <a:graphic>
          <a:graphicData uri="http://schemas.openxmlformats.org/drawingml/2006/table">
            <a:tbl>
              <a:tblPr>
                <a:noFill/>
                <a:tableStyleId>{2253664E-4F55-4263-8658-A9E2F36D25DE}</a:tableStyleId>
              </a:tblPr>
              <a:tblGrid>
                <a:gridCol w="1128050"/>
                <a:gridCol w="2459350"/>
                <a:gridCol w="3649775"/>
                <a:gridCol w="1330850"/>
              </a:tblGrid>
              <a:tr h="367325">
                <a:tc>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Kategori</a:t>
                      </a:r>
                      <a:endParaRPr b="1" sz="1000">
                        <a:solidFill>
                          <a:schemeClr val="lt1"/>
                        </a:solidFill>
                        <a:latin typeface="Inter"/>
                        <a:ea typeface="Inter"/>
                        <a:cs typeface="Inter"/>
                        <a:sym typeface="Inter"/>
                      </a:endParaRPr>
                    </a:p>
                  </a:txBody>
                  <a:tcPr marT="91425" marB="91425" marR="91425" marL="91425" anchor="ctr">
                    <a:solidFill>
                      <a:srgbClr val="1C4587"/>
                    </a:solidFill>
                  </a:tcPr>
                </a:tc>
                <a:tc>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Guru</a:t>
                      </a:r>
                      <a:endParaRPr b="1" sz="1000">
                        <a:solidFill>
                          <a:schemeClr val="lt1"/>
                        </a:solidFill>
                        <a:latin typeface="Inter"/>
                        <a:ea typeface="Inter"/>
                        <a:cs typeface="Inter"/>
                        <a:sym typeface="Inter"/>
                      </a:endParaRPr>
                    </a:p>
                  </a:txBody>
                  <a:tcPr marT="91425" marB="91425" marR="91425" marL="91425" anchor="ctr">
                    <a:solidFill>
                      <a:srgbClr val="1C4487"/>
                    </a:solidFill>
                  </a:tcPr>
                </a:tc>
                <a:tc>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Kepala Sekolah</a:t>
                      </a:r>
                      <a:endParaRPr b="1" sz="1000">
                        <a:solidFill>
                          <a:schemeClr val="lt1"/>
                        </a:solidFill>
                        <a:latin typeface="Inter"/>
                        <a:ea typeface="Inter"/>
                        <a:cs typeface="Inter"/>
                        <a:sym typeface="Inter"/>
                      </a:endParaRPr>
                    </a:p>
                  </a:txBody>
                  <a:tcPr marT="91425" marB="91425" marR="91425" marL="91425" anchor="ctr">
                    <a:lnR cap="flat" cmpd="sng" w="9525">
                      <a:solidFill>
                        <a:srgbClr val="9E9E9E"/>
                      </a:solidFill>
                      <a:prstDash val="solid"/>
                      <a:round/>
                      <a:headEnd len="sm" w="sm" type="none"/>
                      <a:tailEnd len="sm" w="sm" type="none"/>
                    </a:lnR>
                    <a:solidFill>
                      <a:srgbClr val="1C4587"/>
                    </a:solidFill>
                  </a:tcPr>
                </a:tc>
                <a:tc>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Penilaian</a:t>
                      </a:r>
                      <a:endParaRPr b="1" sz="1000">
                        <a:solidFill>
                          <a:schemeClr val="lt1"/>
                        </a:solidFill>
                        <a:latin typeface="Inter"/>
                        <a:ea typeface="Inter"/>
                        <a:cs typeface="Inter"/>
                        <a:sym typeface="Inte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r>
              <a:tr h="847675">
                <a:tc rowSpan="3">
                  <a:txBody>
                    <a:bodyPr/>
                    <a:lstStyle/>
                    <a:p>
                      <a:pPr indent="0" lvl="0" marL="0" rtl="0" algn="ctr">
                        <a:spcBef>
                          <a:spcPts val="0"/>
                        </a:spcBef>
                        <a:spcAft>
                          <a:spcPts val="0"/>
                        </a:spcAft>
                        <a:buNone/>
                      </a:pPr>
                      <a:r>
                        <a:rPr lang="en" sz="1000">
                          <a:latin typeface="Inter"/>
                          <a:ea typeface="Inter"/>
                          <a:cs typeface="Inter"/>
                          <a:sym typeface="Inter"/>
                        </a:rPr>
                        <a:t>Prioritas</a:t>
                      </a:r>
                      <a:endParaRPr sz="1000">
                        <a:latin typeface="Inter"/>
                        <a:ea typeface="Inter"/>
                        <a:cs typeface="Inter"/>
                        <a:sym typeface="Inter"/>
                      </a:endParaRPr>
                    </a:p>
                  </a:txBody>
                  <a:tcPr marT="91425" marB="91425" marR="91425" marL="91425" anchor="ctr">
                    <a:solidFill>
                      <a:schemeClr val="lt1"/>
                    </a:solidFill>
                  </a:tcPr>
                </a:tc>
                <a:tc>
                  <a:txBody>
                    <a:bodyPr/>
                    <a:lstStyle/>
                    <a:p>
                      <a:pPr indent="0" lvl="0" marL="0" rtl="0" algn="l">
                        <a:spcBef>
                          <a:spcPts val="0"/>
                        </a:spcBef>
                        <a:spcAft>
                          <a:spcPts val="0"/>
                        </a:spcAft>
                        <a:buNone/>
                      </a:pPr>
                      <a:r>
                        <a:rPr b="1" lang="en" sz="1000">
                          <a:latin typeface="Inter"/>
                          <a:ea typeface="Inter"/>
                          <a:cs typeface="Inter"/>
                          <a:sym typeface="Inter"/>
                        </a:rPr>
                        <a:t>Praktik kinerja</a:t>
                      </a:r>
                      <a:r>
                        <a:rPr lang="en" sz="1000">
                          <a:latin typeface="Inter Light"/>
                          <a:ea typeface="Inter Light"/>
                          <a:cs typeface="Inter Light"/>
                          <a:sym typeface="Inter Light"/>
                        </a:rPr>
                        <a:t> yang dilakukan guru dan menjadi prioritas peningkatan kinerja berdasar observasi kinerja. </a:t>
                      </a:r>
                      <a:endParaRPr sz="1000">
                        <a:latin typeface="Inter"/>
                        <a:ea typeface="Inter"/>
                        <a:cs typeface="Inter"/>
                        <a:sym typeface="Inter"/>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latin typeface="Inter"/>
                          <a:ea typeface="Inter"/>
                          <a:cs typeface="Inter"/>
                          <a:sym typeface="Inter"/>
                        </a:rPr>
                        <a:t>Praktik kinerja</a:t>
                      </a:r>
                      <a:r>
                        <a:rPr lang="en" sz="1000">
                          <a:latin typeface="Inter Light"/>
                          <a:ea typeface="Inter Light"/>
                          <a:cs typeface="Inter Light"/>
                          <a:sym typeface="Inter Light"/>
                        </a:rPr>
                        <a:t> yang dilakukan Kepala Sekolah dan menjadi prioritas peningkatan kinerja berdasar observasi kinerja.</a:t>
                      </a:r>
                      <a:endParaRPr sz="1000">
                        <a:latin typeface="Inter"/>
                        <a:ea typeface="Inter"/>
                        <a:cs typeface="Inter"/>
                        <a:sym typeface="Inter"/>
                      </a:endParaRPr>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000">
                          <a:latin typeface="Inter Light"/>
                          <a:ea typeface="Inter Light"/>
                          <a:cs typeface="Inter Light"/>
                          <a:sym typeface="Inter Light"/>
                        </a:rPr>
                        <a:t>Dinilai</a:t>
                      </a:r>
                      <a:endParaRPr sz="1000">
                        <a:latin typeface="Inter Light"/>
                        <a:ea typeface="Inter Light"/>
                        <a:cs typeface="Inter Light"/>
                        <a:sym typeface="Inter 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522325">
                <a:tc vMerge="1"/>
                <a:tc gridSpan="2">
                  <a:txBody>
                    <a:bodyPr/>
                    <a:lstStyle/>
                    <a:p>
                      <a:pPr indent="0" lvl="0" marL="0" rtl="0" algn="l">
                        <a:spcBef>
                          <a:spcPts val="0"/>
                        </a:spcBef>
                        <a:spcAft>
                          <a:spcPts val="0"/>
                        </a:spcAft>
                        <a:buNone/>
                      </a:pPr>
                      <a:r>
                        <a:rPr b="1" lang="en" sz="1000">
                          <a:latin typeface="Inter"/>
                          <a:ea typeface="Inter"/>
                          <a:cs typeface="Inter"/>
                          <a:sym typeface="Inter"/>
                        </a:rPr>
                        <a:t>Pengembangan Kompetensi</a:t>
                      </a:r>
                      <a:r>
                        <a:rPr lang="en" sz="1000">
                          <a:latin typeface="Inter Light"/>
                          <a:ea typeface="Inter Light"/>
                          <a:cs typeface="Inter Light"/>
                          <a:sym typeface="Inter Light"/>
                        </a:rPr>
                        <a:t>: Pilihan kegiatan pengembangan kompetensi sesuai dengan kebutuhan dan aspirasi karier pegawai di masa depan serta kesesuaian dengan kebutuhan dan tujuan satuan pendidikan.</a:t>
                      </a:r>
                      <a:endParaRPr b="1" sz="1000">
                        <a:latin typeface="Inter Light"/>
                        <a:ea typeface="Inter Light"/>
                        <a:cs typeface="Inter Light"/>
                        <a:sym typeface="Inter 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hMerge="1"/>
                <a:tc>
                  <a:txBody>
                    <a:bodyPr/>
                    <a:lstStyle/>
                    <a:p>
                      <a:pPr indent="0" lvl="0" marL="0" rtl="0" algn="ctr">
                        <a:spcBef>
                          <a:spcPts val="0"/>
                        </a:spcBef>
                        <a:spcAft>
                          <a:spcPts val="0"/>
                        </a:spcAft>
                        <a:buNone/>
                      </a:pPr>
                      <a:r>
                        <a:rPr lang="en" sz="1000">
                          <a:latin typeface="Inter Light"/>
                          <a:ea typeface="Inter Light"/>
                          <a:cs typeface="Inter Light"/>
                          <a:sym typeface="Inter Light"/>
                        </a:rPr>
                        <a:t>Dipertimbangkan</a:t>
                      </a:r>
                      <a:endParaRPr sz="1000">
                        <a:latin typeface="Inter Light"/>
                        <a:ea typeface="Inter Light"/>
                        <a:cs typeface="Inter Light"/>
                        <a:sym typeface="Inter 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522325">
                <a:tc vMerge="1"/>
                <a:tc gridSpan="2">
                  <a:txBody>
                    <a:bodyPr/>
                    <a:lstStyle/>
                    <a:p>
                      <a:pPr indent="0" lvl="0" marL="0" rtl="0" algn="l">
                        <a:spcBef>
                          <a:spcPts val="0"/>
                        </a:spcBef>
                        <a:spcAft>
                          <a:spcPts val="0"/>
                        </a:spcAft>
                        <a:buNone/>
                      </a:pPr>
                      <a:r>
                        <a:rPr b="1" lang="en" sz="1000">
                          <a:latin typeface="Inter"/>
                          <a:ea typeface="Inter"/>
                          <a:cs typeface="Inter"/>
                          <a:sym typeface="Inter"/>
                        </a:rPr>
                        <a:t>Perilaku Kerja</a:t>
                      </a:r>
                      <a:r>
                        <a:rPr lang="en" sz="1000">
                          <a:latin typeface="Inter Light"/>
                          <a:ea typeface="Inter Light"/>
                          <a:cs typeface="Inter Light"/>
                          <a:sym typeface="Inter Light"/>
                        </a:rPr>
                        <a:t>: Perilaku yang diharapkan dari setiap ASN yang terdiri dari Berorientasi Pelayanan, Akuntabel, Kompeten, Harmonis, Loyal, Adaptif, dan Kolaboratif dikontekstualisasikan dalam bidang pendidikan.</a:t>
                      </a:r>
                      <a:endParaRPr sz="1000">
                        <a:latin typeface="Inter Light"/>
                        <a:ea typeface="Inter Light"/>
                        <a:cs typeface="Inter Light"/>
                        <a:sym typeface="Inter Light"/>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hMerge="1"/>
                <a:tc>
                  <a:txBody>
                    <a:bodyPr/>
                    <a:lstStyle/>
                    <a:p>
                      <a:pPr indent="0" lvl="0" marL="0" rtl="0" algn="ctr">
                        <a:spcBef>
                          <a:spcPts val="0"/>
                        </a:spcBef>
                        <a:spcAft>
                          <a:spcPts val="0"/>
                        </a:spcAft>
                        <a:buNone/>
                      </a:pPr>
                      <a:r>
                        <a:rPr lang="en" sz="1000">
                          <a:latin typeface="Inter Light"/>
                          <a:ea typeface="Inter Light"/>
                          <a:cs typeface="Inter Light"/>
                          <a:sym typeface="Inter Light"/>
                        </a:rPr>
                        <a:t>Dinilai</a:t>
                      </a:r>
                      <a:endParaRPr sz="1000">
                        <a:latin typeface="Inter Light"/>
                        <a:ea typeface="Inter Light"/>
                        <a:cs typeface="Inter Light"/>
                        <a:sym typeface="Inter 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1525875">
                <a:tc>
                  <a:txBody>
                    <a:bodyPr/>
                    <a:lstStyle/>
                    <a:p>
                      <a:pPr indent="0" lvl="0" marL="0" rtl="0" algn="ctr">
                        <a:spcBef>
                          <a:spcPts val="0"/>
                        </a:spcBef>
                        <a:spcAft>
                          <a:spcPts val="0"/>
                        </a:spcAft>
                        <a:buNone/>
                      </a:pPr>
                      <a:r>
                        <a:rPr lang="en" sz="1000">
                          <a:latin typeface="Inter"/>
                          <a:ea typeface="Inter"/>
                          <a:cs typeface="Inter"/>
                          <a:sym typeface="Inter"/>
                        </a:rPr>
                        <a:t>Akuntabilitas</a:t>
                      </a:r>
                      <a:endParaRPr sz="1000">
                        <a:latin typeface="Inter"/>
                        <a:ea typeface="Inter"/>
                        <a:cs typeface="Inter"/>
                        <a:sym typeface="Inter"/>
                      </a:endParaRPr>
                    </a:p>
                  </a:txBody>
                  <a:tcPr marT="91425" marB="91425" marR="91425" marL="91425" anchor="ctr">
                    <a:solidFill>
                      <a:schemeClr val="lt1"/>
                    </a:solidFill>
                  </a:tcPr>
                </a:tc>
                <a:tc>
                  <a:txBody>
                    <a:bodyPr/>
                    <a:lstStyle/>
                    <a:p>
                      <a:pPr indent="0" lvl="0" marL="0" rtl="0" algn="l">
                        <a:spcBef>
                          <a:spcPts val="0"/>
                        </a:spcBef>
                        <a:spcAft>
                          <a:spcPts val="0"/>
                        </a:spcAft>
                        <a:buNone/>
                      </a:pPr>
                      <a:r>
                        <a:rPr lang="en" sz="1000">
                          <a:latin typeface="Inter Light"/>
                          <a:ea typeface="Inter Light"/>
                          <a:cs typeface="Inter Light"/>
                          <a:sym typeface="Inter Light"/>
                        </a:rPr>
                        <a:t>D</a:t>
                      </a:r>
                      <a:r>
                        <a:rPr lang="en" sz="1000">
                          <a:latin typeface="Inter Light"/>
                          <a:ea typeface="Inter Light"/>
                          <a:cs typeface="Inter Light"/>
                          <a:sym typeface="Inter Light"/>
                        </a:rPr>
                        <a:t>okumen yang menunjukkan akuntabilitas guru dalam melakukan kinerja yang terdiri dari </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Kurikulum Operasional Satuan Pendidikan (K3)</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SK Tugas Tambahan (K4) </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Kehadiran di Kelas (K5)</a:t>
                      </a:r>
                      <a:endParaRPr sz="1000">
                        <a:latin typeface="Inter"/>
                        <a:ea typeface="Inter"/>
                        <a:cs typeface="Inter"/>
                        <a:sym typeface="Inter"/>
                      </a:endParaRPr>
                    </a:p>
                  </a:txBody>
                  <a:tcPr marT="91425" marB="91425" marR="91425" marL="91425" anchor="ctr">
                    <a:solidFill>
                      <a:schemeClr val="lt1"/>
                    </a:solidFill>
                  </a:tcPr>
                </a:tc>
                <a:tc>
                  <a:txBody>
                    <a:bodyPr/>
                    <a:lstStyle/>
                    <a:p>
                      <a:pPr indent="0" lvl="0" marL="0" rtl="0" algn="l">
                        <a:spcBef>
                          <a:spcPts val="0"/>
                        </a:spcBef>
                        <a:spcAft>
                          <a:spcPts val="0"/>
                        </a:spcAft>
                        <a:buNone/>
                      </a:pPr>
                      <a:r>
                        <a:rPr lang="en" sz="1000">
                          <a:latin typeface="Inter Light"/>
                          <a:ea typeface="Inter Light"/>
                          <a:cs typeface="Inter Light"/>
                          <a:sym typeface="Inter Light"/>
                        </a:rPr>
                        <a:t>Dokumen yang menunjukkan akuntabilitas kepala sekolah dalam melakukan kinerja yang terdiri dari: </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Kurikulum Operasional Satuan Pendidikan (K3)</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Perencanaan Program Sekolah (K4)</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Pelaporan Program Sekolah [K5] </a:t>
                      </a:r>
                      <a:endParaRPr sz="1000">
                        <a:latin typeface="Inter Light"/>
                        <a:ea typeface="Inter Light"/>
                        <a:cs typeface="Inter Light"/>
                        <a:sym typeface="Inter Light"/>
                      </a:endParaRPr>
                    </a:p>
                    <a:p>
                      <a:pPr indent="-292100" lvl="0" marL="457200" rtl="0" algn="l">
                        <a:spcBef>
                          <a:spcPts val="0"/>
                        </a:spcBef>
                        <a:spcAft>
                          <a:spcPts val="0"/>
                        </a:spcAft>
                        <a:buSzPts val="1000"/>
                        <a:buFont typeface="Inter Light"/>
                        <a:buAutoNum type="arabicPeriod"/>
                      </a:pPr>
                      <a:r>
                        <a:rPr lang="en" sz="1000">
                          <a:latin typeface="Inter Light"/>
                          <a:ea typeface="Inter Light"/>
                          <a:cs typeface="Inter Light"/>
                          <a:sym typeface="Inter Light"/>
                        </a:rPr>
                        <a:t>Kehadiran di Sekolah (K6)</a:t>
                      </a:r>
                      <a:endParaRPr sz="1000">
                        <a:latin typeface="Inter"/>
                        <a:ea typeface="Inter"/>
                        <a:cs typeface="Inter"/>
                        <a:sym typeface="Inter"/>
                      </a:endParaRPr>
                    </a:p>
                  </a:txBody>
                  <a:tcPr marT="91425" marB="91425" marR="91425" marL="91425" anchor="ctr">
                    <a:lnR cap="flat" cmpd="sng" w="9525">
                      <a:solidFill>
                        <a:srgbClr val="9E9E9E"/>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 sz="1000">
                          <a:latin typeface="Inter Light"/>
                          <a:ea typeface="Inter Light"/>
                          <a:cs typeface="Inter Light"/>
                          <a:sym typeface="Inter Light"/>
                        </a:rPr>
                        <a:t>Dikumpulkan</a:t>
                      </a:r>
                      <a:endParaRPr sz="1000">
                        <a:latin typeface="Inter Light"/>
                        <a:ea typeface="Inter Light"/>
                        <a:cs typeface="Inter Light"/>
                        <a:sym typeface="Inter 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406" name="Google Shape;406;p67"/>
          <p:cNvSpPr txBox="1"/>
          <p:nvPr/>
        </p:nvSpPr>
        <p:spPr>
          <a:xfrm>
            <a:off x="114675" y="53550"/>
            <a:ext cx="85680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400">
                <a:solidFill>
                  <a:srgbClr val="1C4587"/>
                </a:solidFill>
                <a:latin typeface="Inter"/>
                <a:ea typeface="Inter"/>
                <a:cs typeface="Inter"/>
                <a:sym typeface="Inter"/>
              </a:rPr>
              <a:t>Apa Variabel Pengelolaan Kinerja </a:t>
            </a:r>
            <a:endParaRPr b="1" sz="24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9FF"/>
        </a:solidFill>
      </p:bgPr>
    </p:bg>
    <p:spTree>
      <p:nvGrpSpPr>
        <p:cNvPr id="410" name="Shape 410"/>
        <p:cNvGrpSpPr/>
        <p:nvPr/>
      </p:nvGrpSpPr>
      <p:grpSpPr>
        <a:xfrm>
          <a:off x="0" y="0"/>
          <a:ext cx="0" cy="0"/>
          <a:chOff x="0" y="0"/>
          <a:chExt cx="0" cy="0"/>
        </a:xfrm>
      </p:grpSpPr>
      <p:sp>
        <p:nvSpPr>
          <p:cNvPr id="411" name="Google Shape;411;p68"/>
          <p:cNvSpPr txBox="1"/>
          <p:nvPr>
            <p:ph type="title"/>
          </p:nvPr>
        </p:nvSpPr>
        <p:spPr>
          <a:xfrm>
            <a:off x="300900" y="2219250"/>
            <a:ext cx="4300200" cy="705000"/>
          </a:xfrm>
          <a:prstGeom prst="rect">
            <a:avLst/>
          </a:prstGeom>
        </p:spPr>
        <p:txBody>
          <a:bodyPr anchorCtr="0" anchor="t" bIns="91425" lIns="91425" spcFirstLastPara="1" rIns="91425" wrap="square" tIns="91425">
            <a:noAutofit/>
          </a:bodyPr>
          <a:lstStyle/>
          <a:p>
            <a:pPr indent="-457200" lvl="0" marL="457200" rtl="0" algn="l">
              <a:lnSpc>
                <a:spcPct val="90000"/>
              </a:lnSpc>
              <a:spcBef>
                <a:spcPts val="0"/>
              </a:spcBef>
              <a:spcAft>
                <a:spcPts val="0"/>
              </a:spcAft>
              <a:buClr>
                <a:srgbClr val="0B5394"/>
              </a:buClr>
              <a:buSzPts val="3600"/>
              <a:buFont typeface="Inter"/>
              <a:buAutoNum type="arabicPeriod"/>
            </a:pPr>
            <a:r>
              <a:rPr b="1" lang="en" sz="3600">
                <a:solidFill>
                  <a:srgbClr val="0B5394"/>
                </a:solidFill>
                <a:latin typeface="Inter"/>
                <a:ea typeface="Inter"/>
                <a:cs typeface="Inter"/>
                <a:sym typeface="Inter"/>
              </a:rPr>
              <a:t>Praktik Kinerja</a:t>
            </a:r>
            <a:endParaRPr sz="1800">
              <a:solidFill>
                <a:srgbClr val="0B5394"/>
              </a:solidFill>
              <a:latin typeface="Inter"/>
              <a:ea typeface="Inter"/>
              <a:cs typeface="Inter"/>
              <a:sym typeface="Inter"/>
            </a:endParaRPr>
          </a:p>
        </p:txBody>
      </p:sp>
      <p:sp>
        <p:nvSpPr>
          <p:cNvPr id="412" name="Google Shape;412;p68"/>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rgbClr val="1692D0"/>
                </a:solidFill>
                <a:latin typeface="Lato"/>
                <a:ea typeface="Lato"/>
                <a:cs typeface="Lato"/>
                <a:sym typeface="Lato"/>
              </a:rPr>
              <a:t>Direktorat Jenderal Guru dan Tenaga Kependidikan</a:t>
            </a:r>
            <a:endParaRPr sz="900">
              <a:solidFill>
                <a:srgbClr val="1692D0"/>
              </a:solidFill>
              <a:latin typeface="Lato"/>
              <a:ea typeface="Lato"/>
              <a:cs typeface="Lato"/>
              <a:sym typeface="Lato"/>
            </a:endParaRPr>
          </a:p>
          <a:p>
            <a:pPr indent="0" lvl="0" marL="0" marR="0" rtl="0" algn="l">
              <a:lnSpc>
                <a:spcPct val="90000"/>
              </a:lnSpc>
              <a:spcBef>
                <a:spcPts val="0"/>
              </a:spcBef>
              <a:spcAft>
                <a:spcPts val="0"/>
              </a:spcAft>
              <a:buNone/>
            </a:pPr>
            <a:r>
              <a:rPr lang="en" sz="800">
                <a:solidFill>
                  <a:srgbClr val="1692D0"/>
                </a:solidFill>
                <a:latin typeface="Lato"/>
                <a:ea typeface="Lato"/>
                <a:cs typeface="Lato"/>
                <a:sym typeface="Lato"/>
              </a:rPr>
              <a:t>Tahun 2023</a:t>
            </a:r>
            <a:endParaRPr sz="800">
              <a:solidFill>
                <a:srgbClr val="1692D0"/>
              </a:solidFill>
              <a:latin typeface="Lato"/>
              <a:ea typeface="Lato"/>
              <a:cs typeface="Lato"/>
              <a:sym typeface="Lato"/>
            </a:endParaRPr>
          </a:p>
        </p:txBody>
      </p:sp>
      <p:pic>
        <p:nvPicPr>
          <p:cNvPr id="413" name="Google Shape;413;p68"/>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414" name="Google Shape;414;p68"/>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rgbClr val="1692D0"/>
                </a:solidFill>
                <a:latin typeface="Lato"/>
                <a:ea typeface="Lato"/>
                <a:cs typeface="Lato"/>
                <a:sym typeface="Lato"/>
              </a:rPr>
              <a:t>Kementerian Pendidikan, Kebudayaan, Riset, dan Teknologi</a:t>
            </a:r>
            <a:endParaRPr i="0" sz="800" u="none" cap="none" strike="noStrike">
              <a:solidFill>
                <a:srgbClr val="1692D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418" name="Shape 418"/>
        <p:cNvGrpSpPr/>
        <p:nvPr/>
      </p:nvGrpSpPr>
      <p:grpSpPr>
        <a:xfrm>
          <a:off x="0" y="0"/>
          <a:ext cx="0" cy="0"/>
          <a:chOff x="0" y="0"/>
          <a:chExt cx="0" cy="0"/>
        </a:xfrm>
      </p:grpSpPr>
      <p:sp>
        <p:nvSpPr>
          <p:cNvPr id="419" name="Google Shape;419;p69"/>
          <p:cNvSpPr/>
          <p:nvPr/>
        </p:nvSpPr>
        <p:spPr>
          <a:xfrm>
            <a:off x="149500" y="1321100"/>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a:t>
            </a:r>
            <a:r>
              <a:rPr b="1" lang="en" sz="1200">
                <a:solidFill>
                  <a:schemeClr val="lt1"/>
                </a:solidFill>
              </a:rPr>
              <a:t>Sasaran Kinerja   </a:t>
            </a:r>
            <a:endParaRPr b="1" sz="1200">
              <a:solidFill>
                <a:schemeClr val="lt1"/>
              </a:solidFill>
            </a:endParaRPr>
          </a:p>
          <a:p>
            <a:pPr indent="0" lvl="0" marL="0" rtl="0" algn="ctr">
              <a:spcBef>
                <a:spcPts val="0"/>
              </a:spcBef>
              <a:spcAft>
                <a:spcPts val="0"/>
              </a:spcAft>
              <a:buNone/>
            </a:pPr>
            <a:r>
              <a:rPr b="1" lang="en" sz="1200">
                <a:solidFill>
                  <a:schemeClr val="lt1"/>
                </a:solidFill>
              </a:rPr>
              <a:t>        Pegawai (SKP)</a:t>
            </a:r>
            <a:endParaRPr b="1" sz="1200">
              <a:solidFill>
                <a:schemeClr val="lt1"/>
              </a:solidFill>
            </a:endParaRPr>
          </a:p>
        </p:txBody>
      </p:sp>
      <p:sp>
        <p:nvSpPr>
          <p:cNvPr id="420" name="Google Shape;420;p69"/>
          <p:cNvSpPr/>
          <p:nvPr/>
        </p:nvSpPr>
        <p:spPr>
          <a:xfrm>
            <a:off x="2200950" y="1321100"/>
            <a:ext cx="47283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rPr>
              <a:t>           </a:t>
            </a:r>
            <a:r>
              <a:rPr b="1" lang="en" sz="1200">
                <a:solidFill>
                  <a:schemeClr val="lt1"/>
                </a:solidFill>
              </a:rPr>
              <a:t>Siklus Peningkatan Kinerja Pegawai</a:t>
            </a:r>
            <a:endParaRPr b="1" sz="1200">
              <a:solidFill>
                <a:schemeClr val="lt1"/>
              </a:solidFill>
            </a:endParaRPr>
          </a:p>
        </p:txBody>
      </p:sp>
      <p:sp>
        <p:nvSpPr>
          <p:cNvPr id="421" name="Google Shape;421;p69"/>
          <p:cNvSpPr/>
          <p:nvPr/>
        </p:nvSpPr>
        <p:spPr>
          <a:xfrm>
            <a:off x="7058600" y="1321100"/>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a:t>
            </a:r>
            <a:r>
              <a:rPr b="1" lang="en" sz="1200">
                <a:solidFill>
                  <a:schemeClr val="lt1"/>
                </a:solidFill>
              </a:rPr>
              <a:t>Penilaian Kinerja</a:t>
            </a:r>
            <a:endParaRPr b="1" sz="1200">
              <a:solidFill>
                <a:schemeClr val="lt1"/>
              </a:solidFill>
            </a:endParaRPr>
          </a:p>
        </p:txBody>
      </p:sp>
      <p:sp>
        <p:nvSpPr>
          <p:cNvPr id="422" name="Google Shape;422;p69"/>
          <p:cNvSpPr/>
          <p:nvPr/>
        </p:nvSpPr>
        <p:spPr>
          <a:xfrm>
            <a:off x="149500" y="2069299"/>
            <a:ext cx="1922100" cy="2852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Guru dan KS memilih</a:t>
            </a:r>
            <a:r>
              <a:rPr lang="en" sz="1000"/>
              <a:t> 1 Sub Indikator Kinerja dari Indikator</a:t>
            </a:r>
            <a:r>
              <a:rPr b="1" lang="en" sz="1000"/>
              <a:t> Rapor Pendidikan</a:t>
            </a:r>
            <a:endParaRPr b="1" sz="1000"/>
          </a:p>
          <a:p>
            <a:pPr indent="0" lvl="0" marL="0" rtl="0" algn="l">
              <a:spcBef>
                <a:spcPts val="0"/>
              </a:spcBef>
              <a:spcAft>
                <a:spcPts val="0"/>
              </a:spcAft>
              <a:buNone/>
            </a:pPr>
            <a:r>
              <a:t/>
            </a:r>
            <a:endParaRPr b="1" sz="1000"/>
          </a:p>
          <a:p>
            <a:pPr indent="-234950" lvl="0" marL="171450" rtl="0" algn="l">
              <a:spcBef>
                <a:spcPts val="0"/>
              </a:spcBef>
              <a:spcAft>
                <a:spcPts val="0"/>
              </a:spcAft>
              <a:buSzPts val="1000"/>
              <a:buChar char="-"/>
            </a:pPr>
            <a:r>
              <a:rPr b="1" lang="en" sz="1000"/>
              <a:t>Guru</a:t>
            </a:r>
            <a:r>
              <a:rPr lang="en" sz="1000"/>
              <a:t>: Indikator D1, 8 Sub Indikator Praktik Pembelajaran</a:t>
            </a:r>
            <a:endParaRPr sz="1000"/>
          </a:p>
          <a:p>
            <a:pPr indent="-171450" lvl="0" marL="171450" rtl="0" algn="l">
              <a:spcBef>
                <a:spcPts val="0"/>
              </a:spcBef>
              <a:spcAft>
                <a:spcPts val="0"/>
              </a:spcAft>
              <a:buNone/>
            </a:pPr>
            <a:r>
              <a:t/>
            </a:r>
            <a:endParaRPr sz="1000"/>
          </a:p>
          <a:p>
            <a:pPr indent="-234950" lvl="0" marL="171450" rtl="0" algn="l">
              <a:spcBef>
                <a:spcPts val="0"/>
              </a:spcBef>
              <a:spcAft>
                <a:spcPts val="0"/>
              </a:spcAft>
              <a:buSzPts val="1000"/>
              <a:buChar char="-"/>
            </a:pPr>
            <a:r>
              <a:rPr b="1" lang="en" sz="1000"/>
              <a:t>KS</a:t>
            </a:r>
            <a:r>
              <a:rPr lang="en" sz="1000"/>
              <a:t>: Indikator D3, 8 Sub Indikator Kepemimpinan Pembelajaran</a:t>
            </a:r>
            <a:endParaRPr sz="1000"/>
          </a:p>
        </p:txBody>
      </p:sp>
      <p:sp>
        <p:nvSpPr>
          <p:cNvPr id="423" name="Google Shape;423;p69"/>
          <p:cNvSpPr/>
          <p:nvPr/>
        </p:nvSpPr>
        <p:spPr>
          <a:xfrm>
            <a:off x="2200950" y="2069225"/>
            <a:ext cx="4742100" cy="2852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sz="1200"/>
          </a:p>
        </p:txBody>
      </p:sp>
      <p:sp>
        <p:nvSpPr>
          <p:cNvPr id="424" name="Google Shape;424;p69"/>
          <p:cNvSpPr/>
          <p:nvPr/>
        </p:nvSpPr>
        <p:spPr>
          <a:xfrm>
            <a:off x="7072400" y="2069299"/>
            <a:ext cx="1922100" cy="2852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Guru dan KS akan dinilai</a:t>
            </a:r>
            <a:r>
              <a:rPr lang="en" sz="1000"/>
              <a:t> berdasar 3 aspek dari Indikator D2 </a:t>
            </a:r>
            <a:r>
              <a:rPr b="1" lang="en" sz="1000"/>
              <a:t>Rapor Pendidikan:</a:t>
            </a:r>
            <a:endParaRPr b="1" sz="1000"/>
          </a:p>
          <a:p>
            <a:pPr indent="0" lvl="0" marL="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Upaya Refleksi</a:t>
            </a:r>
            <a:endParaRPr sz="1000"/>
          </a:p>
          <a:p>
            <a:pPr indent="-292100" lvl="0" marL="457200" rtl="0" algn="l">
              <a:spcBef>
                <a:spcPts val="0"/>
              </a:spcBef>
              <a:spcAft>
                <a:spcPts val="0"/>
              </a:spcAft>
              <a:buSzPts val="1000"/>
              <a:buAutoNum type="arabicPeriod"/>
            </a:pPr>
            <a:r>
              <a:rPr lang="en" sz="1000"/>
              <a:t>Upaya Belajar</a:t>
            </a:r>
            <a:endParaRPr sz="1000"/>
          </a:p>
          <a:p>
            <a:pPr indent="-292100" lvl="0" marL="457200" rtl="0" algn="l">
              <a:spcBef>
                <a:spcPts val="0"/>
              </a:spcBef>
              <a:spcAft>
                <a:spcPts val="0"/>
              </a:spcAft>
              <a:buSzPts val="1000"/>
              <a:buAutoNum type="arabicPeriod"/>
            </a:pPr>
            <a:r>
              <a:rPr lang="en" sz="1000"/>
              <a:t>Perubahan Praktik</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Berdasarkan nilai tersebut dan </a:t>
            </a:r>
            <a:r>
              <a:rPr lang="en" sz="1000"/>
              <a:t>mempertimbangkan Pengembangan Kompetensi, ditetapkan Predikat Kinerja Pegawai</a:t>
            </a:r>
            <a:endParaRPr sz="1000"/>
          </a:p>
        </p:txBody>
      </p:sp>
      <p:cxnSp>
        <p:nvCxnSpPr>
          <p:cNvPr id="425" name="Google Shape;425;p69"/>
          <p:cNvCxnSpPr/>
          <p:nvPr/>
        </p:nvCxnSpPr>
        <p:spPr>
          <a:xfrm>
            <a:off x="1331557" y="6069725"/>
            <a:ext cx="733800" cy="0"/>
          </a:xfrm>
          <a:prstGeom prst="straightConnector1">
            <a:avLst/>
          </a:prstGeom>
          <a:noFill/>
          <a:ln cap="flat" cmpd="sng" w="9525">
            <a:solidFill>
              <a:srgbClr val="595959"/>
            </a:solidFill>
            <a:prstDash val="solid"/>
            <a:round/>
            <a:headEnd len="med" w="med" type="diamond"/>
            <a:tailEnd len="med" w="med" type="diamond"/>
          </a:ln>
        </p:spPr>
      </p:cxnSp>
      <p:cxnSp>
        <p:nvCxnSpPr>
          <p:cNvPr id="426" name="Google Shape;426;p69"/>
          <p:cNvCxnSpPr/>
          <p:nvPr/>
        </p:nvCxnSpPr>
        <p:spPr>
          <a:xfrm>
            <a:off x="2065289" y="6069725"/>
            <a:ext cx="2201100" cy="0"/>
          </a:xfrm>
          <a:prstGeom prst="straightConnector1">
            <a:avLst/>
          </a:prstGeom>
          <a:noFill/>
          <a:ln cap="flat" cmpd="sng" w="9525">
            <a:solidFill>
              <a:srgbClr val="595959"/>
            </a:solidFill>
            <a:prstDash val="solid"/>
            <a:round/>
            <a:headEnd len="med" w="med" type="diamond"/>
            <a:tailEnd len="med" w="med" type="diamond"/>
          </a:ln>
        </p:spPr>
      </p:cxnSp>
      <p:cxnSp>
        <p:nvCxnSpPr>
          <p:cNvPr id="427" name="Google Shape;427;p69"/>
          <p:cNvCxnSpPr/>
          <p:nvPr/>
        </p:nvCxnSpPr>
        <p:spPr>
          <a:xfrm>
            <a:off x="5674957" y="6069725"/>
            <a:ext cx="733800" cy="0"/>
          </a:xfrm>
          <a:prstGeom prst="straightConnector1">
            <a:avLst/>
          </a:prstGeom>
          <a:noFill/>
          <a:ln cap="flat" cmpd="sng" w="9525">
            <a:solidFill>
              <a:srgbClr val="595959"/>
            </a:solidFill>
            <a:prstDash val="solid"/>
            <a:round/>
            <a:headEnd len="med" w="med" type="diamond"/>
            <a:tailEnd len="med" w="med" type="diamond"/>
          </a:ln>
        </p:spPr>
      </p:cxnSp>
      <p:cxnSp>
        <p:nvCxnSpPr>
          <p:cNvPr id="428" name="Google Shape;428;p69"/>
          <p:cNvCxnSpPr/>
          <p:nvPr/>
        </p:nvCxnSpPr>
        <p:spPr>
          <a:xfrm>
            <a:off x="6408689" y="6069725"/>
            <a:ext cx="2201100" cy="0"/>
          </a:xfrm>
          <a:prstGeom prst="straightConnector1">
            <a:avLst/>
          </a:prstGeom>
          <a:noFill/>
          <a:ln cap="flat" cmpd="sng" w="9525">
            <a:solidFill>
              <a:srgbClr val="595959"/>
            </a:solidFill>
            <a:prstDash val="solid"/>
            <a:round/>
            <a:headEnd len="med" w="med" type="diamond"/>
            <a:tailEnd len="med" w="med" type="diamond"/>
          </a:ln>
        </p:spPr>
      </p:cxnSp>
      <p:sp>
        <p:nvSpPr>
          <p:cNvPr id="429" name="Google Shape;429;p69"/>
          <p:cNvSpPr txBox="1"/>
          <p:nvPr/>
        </p:nvSpPr>
        <p:spPr>
          <a:xfrm>
            <a:off x="280975" y="6631737"/>
            <a:ext cx="4422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SKP</a:t>
            </a:r>
            <a:endParaRPr sz="1000">
              <a:latin typeface="Rubik Light"/>
              <a:ea typeface="Rubik Light"/>
              <a:cs typeface="Rubik Light"/>
              <a:sym typeface="Rubik Light"/>
            </a:endParaRPr>
          </a:p>
        </p:txBody>
      </p:sp>
      <p:sp>
        <p:nvSpPr>
          <p:cNvPr id="430" name="Google Shape;430;p69"/>
          <p:cNvSpPr/>
          <p:nvPr/>
        </p:nvSpPr>
        <p:spPr>
          <a:xfrm>
            <a:off x="122850" y="6317098"/>
            <a:ext cx="8814000" cy="2286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1" name="Google Shape;431;p69"/>
          <p:cNvSpPr/>
          <p:nvPr/>
        </p:nvSpPr>
        <p:spPr>
          <a:xfrm>
            <a:off x="448575" y="6385648"/>
            <a:ext cx="91500" cy="91500"/>
          </a:xfrm>
          <a:prstGeom prst="ellipse">
            <a:avLst/>
          </a:prstGeom>
          <a:solidFill>
            <a:srgbClr val="FFFFFF"/>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2" name="Google Shape;432;p69"/>
          <p:cNvSpPr/>
          <p:nvPr/>
        </p:nvSpPr>
        <p:spPr>
          <a:xfrm>
            <a:off x="1182307" y="6385648"/>
            <a:ext cx="91500" cy="91500"/>
          </a:xfrm>
          <a:prstGeom prst="ellipse">
            <a:avLst/>
          </a:prstGeom>
          <a:solidFill>
            <a:srgbClr val="FFFFFF"/>
          </a:solidFill>
          <a:ln cap="flat" cmpd="sng" w="38100">
            <a:solidFill>
              <a:srgbClr val="FEC35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3" name="Google Shape;433;p69"/>
          <p:cNvSpPr/>
          <p:nvPr/>
        </p:nvSpPr>
        <p:spPr>
          <a:xfrm>
            <a:off x="1916039" y="6385648"/>
            <a:ext cx="91500" cy="91500"/>
          </a:xfrm>
          <a:prstGeom prst="ellipse">
            <a:avLst/>
          </a:prstGeom>
          <a:solidFill>
            <a:srgbClr val="FFFFFF"/>
          </a:solidFill>
          <a:ln cap="flat" cmpd="sng" w="38100">
            <a:solidFill>
              <a:srgbClr val="3DB2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4" name="Google Shape;434;p69"/>
          <p:cNvSpPr/>
          <p:nvPr/>
        </p:nvSpPr>
        <p:spPr>
          <a:xfrm>
            <a:off x="2649770" y="6385648"/>
            <a:ext cx="91500" cy="91500"/>
          </a:xfrm>
          <a:prstGeom prst="ellipse">
            <a:avLst/>
          </a:prstGeom>
          <a:solidFill>
            <a:srgbClr val="FFFFFF"/>
          </a:solidFill>
          <a:ln cap="flat" cmpd="sng" w="38100">
            <a:solidFill>
              <a:srgbClr val="2844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5" name="Google Shape;435;p69"/>
          <p:cNvSpPr/>
          <p:nvPr/>
        </p:nvSpPr>
        <p:spPr>
          <a:xfrm>
            <a:off x="3383502" y="6385648"/>
            <a:ext cx="91500" cy="91500"/>
          </a:xfrm>
          <a:prstGeom prst="ellipse">
            <a:avLst/>
          </a:prstGeom>
          <a:solidFill>
            <a:srgbClr val="FFFFFF"/>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6" name="Google Shape;436;p69"/>
          <p:cNvSpPr/>
          <p:nvPr/>
        </p:nvSpPr>
        <p:spPr>
          <a:xfrm>
            <a:off x="4117234" y="6385648"/>
            <a:ext cx="91500" cy="91500"/>
          </a:xfrm>
          <a:prstGeom prst="ellipse">
            <a:avLst/>
          </a:prstGeom>
          <a:solidFill>
            <a:srgbClr val="FFFFFF"/>
          </a:solidFill>
          <a:ln cap="flat" cmpd="sng" w="38100">
            <a:solidFill>
              <a:srgbClr val="E37A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7" name="Google Shape;437;p69"/>
          <p:cNvSpPr/>
          <p:nvPr/>
        </p:nvSpPr>
        <p:spPr>
          <a:xfrm>
            <a:off x="4850966" y="6385648"/>
            <a:ext cx="91500" cy="91500"/>
          </a:xfrm>
          <a:prstGeom prst="ellipse">
            <a:avLst/>
          </a:prstGeom>
          <a:solidFill>
            <a:srgbClr val="FFFFFF"/>
          </a:solidFill>
          <a:ln cap="flat" cmpd="sng" w="38100">
            <a:solidFill>
              <a:srgbClr val="F9C5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8" name="Google Shape;438;p69"/>
          <p:cNvSpPr/>
          <p:nvPr/>
        </p:nvSpPr>
        <p:spPr>
          <a:xfrm>
            <a:off x="5584698" y="6385648"/>
            <a:ext cx="91500" cy="91500"/>
          </a:xfrm>
          <a:prstGeom prst="ellipse">
            <a:avLst/>
          </a:prstGeom>
          <a:solidFill>
            <a:srgbClr val="FFFFFF"/>
          </a:solidFill>
          <a:ln cap="flat" cmpd="sng" w="38100">
            <a:solidFill>
              <a:srgbClr val="3AB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39" name="Google Shape;439;p69"/>
          <p:cNvSpPr/>
          <p:nvPr/>
        </p:nvSpPr>
        <p:spPr>
          <a:xfrm>
            <a:off x="7052161" y="6385648"/>
            <a:ext cx="91500" cy="91500"/>
          </a:xfrm>
          <a:prstGeom prst="ellipse">
            <a:avLst/>
          </a:prstGeom>
          <a:solidFill>
            <a:srgbClr val="FFFFFF"/>
          </a:solidFill>
          <a:ln cap="flat" cmpd="sng" w="38100">
            <a:solidFill>
              <a:srgbClr val="D8553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40" name="Google Shape;440;p69"/>
          <p:cNvSpPr/>
          <p:nvPr/>
        </p:nvSpPr>
        <p:spPr>
          <a:xfrm>
            <a:off x="7785893" y="6385648"/>
            <a:ext cx="91500" cy="91500"/>
          </a:xfrm>
          <a:prstGeom prst="ellipse">
            <a:avLst/>
          </a:prstGeom>
          <a:solidFill>
            <a:srgbClr val="FFFFFF"/>
          </a:solidFill>
          <a:ln cap="flat" cmpd="sng" w="38100">
            <a:solidFill>
              <a:srgbClr val="E4793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41" name="Google Shape;441;p69"/>
          <p:cNvSpPr/>
          <p:nvPr/>
        </p:nvSpPr>
        <p:spPr>
          <a:xfrm>
            <a:off x="8519625" y="6385648"/>
            <a:ext cx="91500" cy="91500"/>
          </a:xfrm>
          <a:prstGeom prst="ellipse">
            <a:avLst/>
          </a:prstGeom>
          <a:solidFill>
            <a:srgbClr val="FFFFFF"/>
          </a:solidFill>
          <a:ln cap="flat" cmpd="sng" w="38100">
            <a:solidFill>
              <a:srgbClr val="FAC7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42" name="Google Shape;442;p69"/>
          <p:cNvSpPr/>
          <p:nvPr/>
        </p:nvSpPr>
        <p:spPr>
          <a:xfrm>
            <a:off x="6318430" y="6385648"/>
            <a:ext cx="91500" cy="91500"/>
          </a:xfrm>
          <a:prstGeom prst="ellipse">
            <a:avLst/>
          </a:prstGeom>
          <a:solidFill>
            <a:srgbClr val="FFFFFF"/>
          </a:solidFill>
          <a:ln cap="flat" cmpd="sng" w="38100">
            <a:solidFill>
              <a:srgbClr val="23485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43" name="Google Shape;443;p69"/>
          <p:cNvSpPr txBox="1"/>
          <p:nvPr/>
        </p:nvSpPr>
        <p:spPr>
          <a:xfrm>
            <a:off x="320625"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Jan</a:t>
            </a:r>
            <a:endParaRPr b="1" sz="1200">
              <a:latin typeface="Rubik"/>
              <a:ea typeface="Rubik"/>
              <a:cs typeface="Rubik"/>
              <a:sym typeface="Rubik"/>
            </a:endParaRPr>
          </a:p>
        </p:txBody>
      </p:sp>
      <p:sp>
        <p:nvSpPr>
          <p:cNvPr id="444" name="Google Shape;444;p69"/>
          <p:cNvSpPr txBox="1"/>
          <p:nvPr/>
        </p:nvSpPr>
        <p:spPr>
          <a:xfrm>
            <a:off x="3255552"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Mei</a:t>
            </a:r>
            <a:endParaRPr b="1" sz="1200">
              <a:latin typeface="Rubik"/>
              <a:ea typeface="Rubik"/>
              <a:cs typeface="Rubik"/>
              <a:sym typeface="Rubik"/>
            </a:endParaRPr>
          </a:p>
        </p:txBody>
      </p:sp>
      <p:sp>
        <p:nvSpPr>
          <p:cNvPr id="445" name="Google Shape;445;p69"/>
          <p:cNvSpPr txBox="1"/>
          <p:nvPr/>
        </p:nvSpPr>
        <p:spPr>
          <a:xfrm>
            <a:off x="6924211"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Okt</a:t>
            </a:r>
            <a:endParaRPr b="1" sz="1200">
              <a:latin typeface="Rubik"/>
              <a:ea typeface="Rubik"/>
              <a:cs typeface="Rubik"/>
              <a:sym typeface="Rubik"/>
            </a:endParaRPr>
          </a:p>
        </p:txBody>
      </p:sp>
      <p:sp>
        <p:nvSpPr>
          <p:cNvPr id="446" name="Google Shape;446;p69"/>
          <p:cNvSpPr txBox="1"/>
          <p:nvPr/>
        </p:nvSpPr>
        <p:spPr>
          <a:xfrm>
            <a:off x="1054357"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Feb</a:t>
            </a:r>
            <a:endParaRPr b="1" sz="1200">
              <a:latin typeface="Rubik"/>
              <a:ea typeface="Rubik"/>
              <a:cs typeface="Rubik"/>
              <a:sym typeface="Rubik"/>
            </a:endParaRPr>
          </a:p>
        </p:txBody>
      </p:sp>
      <p:sp>
        <p:nvSpPr>
          <p:cNvPr id="447" name="Google Shape;447;p69"/>
          <p:cNvSpPr txBox="1"/>
          <p:nvPr/>
        </p:nvSpPr>
        <p:spPr>
          <a:xfrm>
            <a:off x="8391675"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Des</a:t>
            </a:r>
            <a:endParaRPr b="1" sz="1200">
              <a:latin typeface="Rubik"/>
              <a:ea typeface="Rubik"/>
              <a:cs typeface="Rubik"/>
              <a:sym typeface="Rubik"/>
            </a:endParaRPr>
          </a:p>
        </p:txBody>
      </p:sp>
      <p:sp>
        <p:nvSpPr>
          <p:cNvPr id="448" name="Google Shape;448;p69"/>
          <p:cNvSpPr txBox="1"/>
          <p:nvPr/>
        </p:nvSpPr>
        <p:spPr>
          <a:xfrm>
            <a:off x="1788089"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Mar</a:t>
            </a:r>
            <a:endParaRPr b="1" sz="1200">
              <a:latin typeface="Rubik"/>
              <a:ea typeface="Rubik"/>
              <a:cs typeface="Rubik"/>
              <a:sym typeface="Rubik"/>
            </a:endParaRPr>
          </a:p>
        </p:txBody>
      </p:sp>
      <p:sp>
        <p:nvSpPr>
          <p:cNvPr id="449" name="Google Shape;449;p69"/>
          <p:cNvSpPr txBox="1"/>
          <p:nvPr/>
        </p:nvSpPr>
        <p:spPr>
          <a:xfrm>
            <a:off x="2521820"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Apr</a:t>
            </a:r>
            <a:endParaRPr b="1" sz="1200">
              <a:latin typeface="Rubik"/>
              <a:ea typeface="Rubik"/>
              <a:cs typeface="Rubik"/>
              <a:sym typeface="Rubik"/>
            </a:endParaRPr>
          </a:p>
        </p:txBody>
      </p:sp>
      <p:sp>
        <p:nvSpPr>
          <p:cNvPr id="450" name="Google Shape;450;p69"/>
          <p:cNvSpPr txBox="1"/>
          <p:nvPr/>
        </p:nvSpPr>
        <p:spPr>
          <a:xfrm>
            <a:off x="6190480"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Sep</a:t>
            </a:r>
            <a:endParaRPr b="1" sz="1200">
              <a:latin typeface="Rubik"/>
              <a:ea typeface="Rubik"/>
              <a:cs typeface="Rubik"/>
              <a:sym typeface="Rubik"/>
            </a:endParaRPr>
          </a:p>
        </p:txBody>
      </p:sp>
      <p:sp>
        <p:nvSpPr>
          <p:cNvPr id="451" name="Google Shape;451;p69"/>
          <p:cNvSpPr txBox="1"/>
          <p:nvPr/>
        </p:nvSpPr>
        <p:spPr>
          <a:xfrm>
            <a:off x="7657943"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Nov</a:t>
            </a:r>
            <a:endParaRPr b="1" sz="1200">
              <a:latin typeface="Rubik"/>
              <a:ea typeface="Rubik"/>
              <a:cs typeface="Rubik"/>
              <a:sym typeface="Rubik"/>
            </a:endParaRPr>
          </a:p>
        </p:txBody>
      </p:sp>
      <p:sp>
        <p:nvSpPr>
          <p:cNvPr id="452" name="Google Shape;452;p69"/>
          <p:cNvSpPr txBox="1"/>
          <p:nvPr/>
        </p:nvSpPr>
        <p:spPr>
          <a:xfrm>
            <a:off x="3989284"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Jun</a:t>
            </a:r>
            <a:endParaRPr b="1" sz="1200">
              <a:latin typeface="Rubik"/>
              <a:ea typeface="Rubik"/>
              <a:cs typeface="Rubik"/>
              <a:sym typeface="Rubik"/>
            </a:endParaRPr>
          </a:p>
        </p:txBody>
      </p:sp>
      <p:sp>
        <p:nvSpPr>
          <p:cNvPr id="453" name="Google Shape;453;p69"/>
          <p:cNvSpPr txBox="1"/>
          <p:nvPr/>
        </p:nvSpPr>
        <p:spPr>
          <a:xfrm>
            <a:off x="4723016"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Jul</a:t>
            </a:r>
            <a:endParaRPr b="1" sz="1200">
              <a:latin typeface="Rubik"/>
              <a:ea typeface="Rubik"/>
              <a:cs typeface="Rubik"/>
              <a:sym typeface="Rubik"/>
            </a:endParaRPr>
          </a:p>
        </p:txBody>
      </p:sp>
      <p:sp>
        <p:nvSpPr>
          <p:cNvPr id="454" name="Google Shape;454;p69"/>
          <p:cNvSpPr txBox="1"/>
          <p:nvPr/>
        </p:nvSpPr>
        <p:spPr>
          <a:xfrm>
            <a:off x="5456748" y="5969973"/>
            <a:ext cx="3474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Agu</a:t>
            </a:r>
            <a:endParaRPr b="1" sz="1200">
              <a:latin typeface="Rubik"/>
              <a:ea typeface="Rubik"/>
              <a:cs typeface="Rubik"/>
              <a:sym typeface="Rubik"/>
            </a:endParaRPr>
          </a:p>
        </p:txBody>
      </p:sp>
      <p:sp>
        <p:nvSpPr>
          <p:cNvPr id="455" name="Google Shape;455;p69"/>
          <p:cNvSpPr txBox="1"/>
          <p:nvPr/>
        </p:nvSpPr>
        <p:spPr>
          <a:xfrm>
            <a:off x="1006950" y="6631737"/>
            <a:ext cx="4422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A</a:t>
            </a:r>
            <a:endParaRPr sz="1000">
              <a:latin typeface="Rubik Light"/>
              <a:ea typeface="Rubik Light"/>
              <a:cs typeface="Rubik Light"/>
              <a:sym typeface="Rubik Light"/>
            </a:endParaRPr>
          </a:p>
        </p:txBody>
      </p:sp>
      <p:sp>
        <p:nvSpPr>
          <p:cNvPr id="456" name="Google Shape;456;p69"/>
          <p:cNvSpPr txBox="1"/>
          <p:nvPr/>
        </p:nvSpPr>
        <p:spPr>
          <a:xfrm>
            <a:off x="1659625" y="6631738"/>
            <a:ext cx="549000" cy="19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B dan C</a:t>
            </a:r>
            <a:endParaRPr sz="1000">
              <a:latin typeface="Rubik Light"/>
              <a:ea typeface="Rubik Light"/>
              <a:cs typeface="Rubik Light"/>
              <a:sym typeface="Rubik Light"/>
            </a:endParaRPr>
          </a:p>
        </p:txBody>
      </p:sp>
      <p:sp>
        <p:nvSpPr>
          <p:cNvPr id="457" name="Google Shape;457;p69"/>
          <p:cNvSpPr txBox="1"/>
          <p:nvPr/>
        </p:nvSpPr>
        <p:spPr>
          <a:xfrm>
            <a:off x="3829075" y="6631737"/>
            <a:ext cx="6678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E, F &amp; G</a:t>
            </a:r>
            <a:endParaRPr sz="1000">
              <a:latin typeface="Rubik Light"/>
              <a:ea typeface="Rubik Light"/>
              <a:cs typeface="Rubik Light"/>
              <a:sym typeface="Rubik Light"/>
            </a:endParaRPr>
          </a:p>
        </p:txBody>
      </p:sp>
      <p:sp>
        <p:nvSpPr>
          <p:cNvPr id="458" name="Google Shape;458;p69"/>
          <p:cNvSpPr txBox="1"/>
          <p:nvPr/>
        </p:nvSpPr>
        <p:spPr>
          <a:xfrm>
            <a:off x="5352938" y="6631737"/>
            <a:ext cx="4422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A</a:t>
            </a:r>
            <a:endParaRPr sz="1000">
              <a:latin typeface="Rubik Light"/>
              <a:ea typeface="Rubik Light"/>
              <a:cs typeface="Rubik Light"/>
              <a:sym typeface="Rubik Light"/>
            </a:endParaRPr>
          </a:p>
        </p:txBody>
      </p:sp>
      <p:sp>
        <p:nvSpPr>
          <p:cNvPr id="459" name="Google Shape;459;p69"/>
          <p:cNvSpPr txBox="1"/>
          <p:nvPr/>
        </p:nvSpPr>
        <p:spPr>
          <a:xfrm>
            <a:off x="4703813" y="6631737"/>
            <a:ext cx="4422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SKP</a:t>
            </a:r>
            <a:endParaRPr sz="1000">
              <a:latin typeface="Rubik Light"/>
              <a:ea typeface="Rubik Light"/>
              <a:cs typeface="Rubik Light"/>
              <a:sym typeface="Rubik Light"/>
            </a:endParaRPr>
          </a:p>
        </p:txBody>
      </p:sp>
      <p:sp>
        <p:nvSpPr>
          <p:cNvPr id="460" name="Google Shape;460;p69"/>
          <p:cNvSpPr txBox="1"/>
          <p:nvPr/>
        </p:nvSpPr>
        <p:spPr>
          <a:xfrm>
            <a:off x="2492400" y="6554112"/>
            <a:ext cx="4422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D</a:t>
            </a:r>
            <a:endParaRPr sz="1000">
              <a:latin typeface="Rubik Light"/>
              <a:ea typeface="Rubik Light"/>
              <a:cs typeface="Rubik Light"/>
              <a:sym typeface="Rubik Light"/>
            </a:endParaRPr>
          </a:p>
        </p:txBody>
      </p:sp>
      <p:sp>
        <p:nvSpPr>
          <p:cNvPr id="461" name="Google Shape;461;p69"/>
          <p:cNvSpPr txBox="1"/>
          <p:nvPr/>
        </p:nvSpPr>
        <p:spPr>
          <a:xfrm>
            <a:off x="3218375" y="6554112"/>
            <a:ext cx="4422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D</a:t>
            </a:r>
            <a:endParaRPr sz="1000">
              <a:latin typeface="Rubik Light"/>
              <a:ea typeface="Rubik Light"/>
              <a:cs typeface="Rubik Light"/>
              <a:sym typeface="Rubik Light"/>
            </a:endParaRPr>
          </a:p>
        </p:txBody>
      </p:sp>
      <p:sp>
        <p:nvSpPr>
          <p:cNvPr id="462" name="Google Shape;462;p69"/>
          <p:cNvSpPr txBox="1"/>
          <p:nvPr/>
        </p:nvSpPr>
        <p:spPr>
          <a:xfrm>
            <a:off x="8229625" y="6631737"/>
            <a:ext cx="6678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E, F &amp; G</a:t>
            </a:r>
            <a:endParaRPr sz="1000">
              <a:latin typeface="Rubik Light"/>
              <a:ea typeface="Rubik Light"/>
              <a:cs typeface="Rubik Light"/>
              <a:sym typeface="Rubik Light"/>
            </a:endParaRPr>
          </a:p>
        </p:txBody>
      </p:sp>
      <p:sp>
        <p:nvSpPr>
          <p:cNvPr id="463" name="Google Shape;463;p69"/>
          <p:cNvSpPr txBox="1"/>
          <p:nvPr/>
        </p:nvSpPr>
        <p:spPr>
          <a:xfrm>
            <a:off x="6892950" y="6554112"/>
            <a:ext cx="4422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D</a:t>
            </a:r>
            <a:endParaRPr sz="1000">
              <a:latin typeface="Rubik Light"/>
              <a:ea typeface="Rubik Light"/>
              <a:cs typeface="Rubik Light"/>
              <a:sym typeface="Rubik Light"/>
            </a:endParaRPr>
          </a:p>
        </p:txBody>
      </p:sp>
      <p:sp>
        <p:nvSpPr>
          <p:cNvPr id="464" name="Google Shape;464;p69"/>
          <p:cNvSpPr txBox="1"/>
          <p:nvPr/>
        </p:nvSpPr>
        <p:spPr>
          <a:xfrm>
            <a:off x="7618925" y="6554112"/>
            <a:ext cx="4422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D</a:t>
            </a:r>
            <a:endParaRPr sz="1000">
              <a:latin typeface="Rubik Light"/>
              <a:ea typeface="Rubik Light"/>
              <a:cs typeface="Rubik Light"/>
              <a:sym typeface="Rubik Light"/>
            </a:endParaRPr>
          </a:p>
        </p:txBody>
      </p:sp>
      <p:sp>
        <p:nvSpPr>
          <p:cNvPr id="465" name="Google Shape;465;p69"/>
          <p:cNvSpPr txBox="1"/>
          <p:nvPr/>
        </p:nvSpPr>
        <p:spPr>
          <a:xfrm>
            <a:off x="149500" y="114100"/>
            <a:ext cx="70422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 Pengelolaan Praktik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466" name="Google Shape;466;p69"/>
          <p:cNvSpPr txBox="1"/>
          <p:nvPr/>
        </p:nvSpPr>
        <p:spPr>
          <a:xfrm>
            <a:off x="6117325" y="6627013"/>
            <a:ext cx="549000" cy="19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B dan C</a:t>
            </a:r>
            <a:endParaRPr sz="1000">
              <a:latin typeface="Rubik Light"/>
              <a:ea typeface="Rubik Light"/>
              <a:cs typeface="Rubik Light"/>
              <a:sym typeface="Rubik Light"/>
            </a:endParaRPr>
          </a:p>
        </p:txBody>
      </p:sp>
      <p:sp>
        <p:nvSpPr>
          <p:cNvPr id="467" name="Google Shape;467;p69"/>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Praktik Kinerja</a:t>
            </a:r>
            <a:endParaRPr sz="1500"/>
          </a:p>
        </p:txBody>
      </p:sp>
      <p:sp>
        <p:nvSpPr>
          <p:cNvPr id="468" name="Google Shape;468;p69"/>
          <p:cNvSpPr/>
          <p:nvPr/>
        </p:nvSpPr>
        <p:spPr>
          <a:xfrm>
            <a:off x="228825" y="1472888"/>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Inter"/>
                <a:ea typeface="Inter"/>
                <a:cs typeface="Inter"/>
                <a:sym typeface="Inter"/>
              </a:rPr>
              <a:t>1</a:t>
            </a:r>
            <a:endParaRPr b="1">
              <a:solidFill>
                <a:schemeClr val="lt1"/>
              </a:solidFill>
              <a:latin typeface="Inter"/>
              <a:ea typeface="Inter"/>
              <a:cs typeface="Inter"/>
              <a:sym typeface="Inter"/>
            </a:endParaRPr>
          </a:p>
        </p:txBody>
      </p:sp>
      <p:sp>
        <p:nvSpPr>
          <p:cNvPr id="469" name="Google Shape;469;p69"/>
          <p:cNvSpPr/>
          <p:nvPr/>
        </p:nvSpPr>
        <p:spPr>
          <a:xfrm>
            <a:off x="2338525" y="1457888"/>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2</a:t>
            </a:r>
            <a:endParaRPr b="1">
              <a:solidFill>
                <a:schemeClr val="lt1"/>
              </a:solidFill>
              <a:latin typeface="Inter"/>
              <a:ea typeface="Inter"/>
              <a:cs typeface="Inter"/>
              <a:sym typeface="Inter"/>
            </a:endParaRPr>
          </a:p>
        </p:txBody>
      </p:sp>
      <p:sp>
        <p:nvSpPr>
          <p:cNvPr id="470" name="Google Shape;470;p69"/>
          <p:cNvSpPr/>
          <p:nvPr/>
        </p:nvSpPr>
        <p:spPr>
          <a:xfrm>
            <a:off x="7136250" y="1457888"/>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3</a:t>
            </a:r>
            <a:endParaRPr b="1">
              <a:solidFill>
                <a:schemeClr val="lt1"/>
              </a:solidFill>
              <a:latin typeface="Inter"/>
              <a:ea typeface="Inter"/>
              <a:cs typeface="Inter"/>
              <a:sym typeface="Inter"/>
            </a:endParaRPr>
          </a:p>
        </p:txBody>
      </p:sp>
      <p:grpSp>
        <p:nvGrpSpPr>
          <p:cNvPr id="471" name="Google Shape;471;p69"/>
          <p:cNvGrpSpPr/>
          <p:nvPr/>
        </p:nvGrpSpPr>
        <p:grpSpPr>
          <a:xfrm>
            <a:off x="3251703" y="2250425"/>
            <a:ext cx="2535715" cy="2535715"/>
            <a:chOff x="2820225" y="891450"/>
            <a:chExt cx="3175200" cy="3175200"/>
          </a:xfrm>
        </p:grpSpPr>
        <p:sp>
          <p:nvSpPr>
            <p:cNvPr id="472" name="Google Shape;472;p69"/>
            <p:cNvSpPr/>
            <p:nvPr/>
          </p:nvSpPr>
          <p:spPr>
            <a:xfrm rot="10800000">
              <a:off x="2820225" y="891450"/>
              <a:ext cx="3175200" cy="3175200"/>
            </a:xfrm>
            <a:prstGeom prst="blockArc">
              <a:avLst>
                <a:gd fmla="val 7437832" name="adj1"/>
                <a:gd fmla="val 2699824" name="adj2"/>
                <a:gd fmla="val 7708"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9"/>
            <p:cNvSpPr/>
            <p:nvPr/>
          </p:nvSpPr>
          <p:spPr>
            <a:xfrm rot="10800000">
              <a:off x="3145095" y="1238284"/>
              <a:ext cx="450600" cy="4506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 name="Google Shape;474;p69"/>
          <p:cNvSpPr/>
          <p:nvPr/>
        </p:nvSpPr>
        <p:spPr>
          <a:xfrm>
            <a:off x="3918150" y="2215899"/>
            <a:ext cx="1307700" cy="754800"/>
          </a:xfrm>
          <a:prstGeom prst="roundRect">
            <a:avLst>
              <a:gd fmla="val 16667" name="adj"/>
            </a:avLst>
          </a:prstGeom>
          <a:solidFill>
            <a:srgbClr val="F9CB9C"/>
          </a:solidFill>
          <a:ln>
            <a:noFill/>
          </a:ln>
          <a:effectLst>
            <a:outerShdw blurRad="57150" rotWithShape="0" algn="bl" dir="8400000" dist="209550">
              <a:schemeClr val="lt2">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A</a:t>
            </a:r>
            <a:endParaRPr b="1" sz="1200"/>
          </a:p>
          <a:p>
            <a:pPr indent="0" lvl="0" marL="0" rtl="0" algn="ctr">
              <a:spcBef>
                <a:spcPts val="0"/>
              </a:spcBef>
              <a:spcAft>
                <a:spcPts val="0"/>
              </a:spcAft>
              <a:buNone/>
            </a:pPr>
            <a:r>
              <a:rPr lang="en" sz="1200"/>
              <a:t>Diskusi Persiapan</a:t>
            </a:r>
            <a:endParaRPr sz="1200"/>
          </a:p>
        </p:txBody>
      </p:sp>
      <p:sp>
        <p:nvSpPr>
          <p:cNvPr id="475" name="Google Shape;475;p69"/>
          <p:cNvSpPr/>
          <p:nvPr/>
        </p:nvSpPr>
        <p:spPr>
          <a:xfrm>
            <a:off x="5435349" y="2887246"/>
            <a:ext cx="1307700" cy="754800"/>
          </a:xfrm>
          <a:prstGeom prst="roundRect">
            <a:avLst>
              <a:gd fmla="val 16667"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B</a:t>
            </a:r>
            <a:endParaRPr b="1" sz="1200"/>
          </a:p>
          <a:p>
            <a:pPr indent="0" lvl="0" marL="0" rtl="0" algn="ctr">
              <a:spcBef>
                <a:spcPts val="0"/>
              </a:spcBef>
              <a:spcAft>
                <a:spcPts val="0"/>
              </a:spcAft>
              <a:buNone/>
            </a:pPr>
            <a:r>
              <a:rPr lang="en" sz="1200"/>
              <a:t>Observasi </a:t>
            </a:r>
            <a:br>
              <a:rPr lang="en" sz="1200"/>
            </a:br>
            <a:r>
              <a:rPr lang="en" sz="1200"/>
              <a:t>Kinerja</a:t>
            </a:r>
            <a:endParaRPr sz="1200"/>
          </a:p>
        </p:txBody>
      </p:sp>
      <p:sp>
        <p:nvSpPr>
          <p:cNvPr id="476" name="Google Shape;476;p69"/>
          <p:cNvSpPr/>
          <p:nvPr/>
        </p:nvSpPr>
        <p:spPr>
          <a:xfrm>
            <a:off x="4680150" y="4007612"/>
            <a:ext cx="1216200" cy="754800"/>
          </a:xfrm>
          <a:prstGeom prst="roundRect">
            <a:avLst>
              <a:gd fmla="val 16667" name="adj"/>
            </a:avLst>
          </a:prstGeom>
          <a:solidFill>
            <a:srgbClr val="EAD1DC"/>
          </a:solidFill>
          <a:ln>
            <a:noFill/>
          </a:ln>
          <a:effectLst>
            <a:outerShdw blurRad="57150" rotWithShape="0" algn="bl" dir="8400000" dist="209550">
              <a:schemeClr val="lt2">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C</a:t>
            </a:r>
            <a:endParaRPr b="1" sz="1200"/>
          </a:p>
          <a:p>
            <a:pPr indent="0" lvl="0" marL="0" rtl="0" algn="ctr">
              <a:spcBef>
                <a:spcPts val="0"/>
              </a:spcBef>
              <a:spcAft>
                <a:spcPts val="0"/>
              </a:spcAft>
              <a:buNone/>
            </a:pPr>
            <a:r>
              <a:rPr lang="en" sz="1100"/>
              <a:t>Diskusi Tindak Lanjut</a:t>
            </a:r>
            <a:endParaRPr sz="1200"/>
          </a:p>
        </p:txBody>
      </p:sp>
      <p:sp>
        <p:nvSpPr>
          <p:cNvPr id="477" name="Google Shape;477;p69"/>
          <p:cNvSpPr/>
          <p:nvPr/>
        </p:nvSpPr>
        <p:spPr>
          <a:xfrm>
            <a:off x="2400950" y="2887246"/>
            <a:ext cx="1307700" cy="754800"/>
          </a:xfrm>
          <a:prstGeom prst="roundRect">
            <a:avLst>
              <a:gd fmla="val 16667" name="adj"/>
            </a:avLst>
          </a:prstGeom>
          <a:solidFill>
            <a:srgbClr val="FFF2CC"/>
          </a:solidFill>
          <a:ln>
            <a:noFill/>
          </a:ln>
          <a:effectLst>
            <a:outerShdw blurRad="57150" rotWithShape="0" algn="bl" dir="8400000" dist="209550">
              <a:schemeClr val="lt2">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E</a:t>
            </a:r>
            <a:endParaRPr b="1" sz="1100"/>
          </a:p>
          <a:p>
            <a:pPr indent="0" lvl="0" marL="0" rtl="0" algn="ctr">
              <a:spcBef>
                <a:spcPts val="0"/>
              </a:spcBef>
              <a:spcAft>
                <a:spcPts val="0"/>
              </a:spcAft>
              <a:buNone/>
            </a:pPr>
            <a:r>
              <a:rPr lang="en" sz="1100"/>
              <a:t>Refleksi Tindak Lanjut</a:t>
            </a:r>
            <a:endParaRPr sz="1200"/>
          </a:p>
        </p:txBody>
      </p:sp>
      <p:sp>
        <p:nvSpPr>
          <p:cNvPr id="478" name="Google Shape;478;p69"/>
          <p:cNvSpPr/>
          <p:nvPr/>
        </p:nvSpPr>
        <p:spPr>
          <a:xfrm>
            <a:off x="3175499" y="4007612"/>
            <a:ext cx="1216200" cy="754800"/>
          </a:xfrm>
          <a:prstGeom prst="roundRect">
            <a:avLst>
              <a:gd fmla="val 16667" name="adj"/>
            </a:avLst>
          </a:prstGeom>
          <a:solidFill>
            <a:srgbClr val="CCCCCC"/>
          </a:solidFill>
          <a:ln>
            <a:noFill/>
          </a:ln>
          <a:effectLst>
            <a:outerShdw blurRad="57150" rotWithShape="0" algn="bl" dir="8400000" dist="209550">
              <a:schemeClr val="lt2">
                <a:alpha val="3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D</a:t>
            </a:r>
            <a:endParaRPr b="1" sz="1100"/>
          </a:p>
          <a:p>
            <a:pPr indent="0" lvl="0" marL="0" rtl="0" algn="ctr">
              <a:spcBef>
                <a:spcPts val="0"/>
              </a:spcBef>
              <a:spcAft>
                <a:spcPts val="0"/>
              </a:spcAft>
              <a:buNone/>
            </a:pPr>
            <a:r>
              <a:rPr lang="en" sz="1100"/>
              <a:t>Upaya</a:t>
            </a:r>
            <a:endParaRPr sz="1100"/>
          </a:p>
          <a:p>
            <a:pPr indent="0" lvl="0" marL="0" rtl="0" algn="ctr">
              <a:spcBef>
                <a:spcPts val="0"/>
              </a:spcBef>
              <a:spcAft>
                <a:spcPts val="0"/>
              </a:spcAft>
              <a:buNone/>
            </a:pPr>
            <a:r>
              <a:rPr lang="en" sz="1100"/>
              <a:t>Tindak Lanjut</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482" name="Shape 482"/>
        <p:cNvGrpSpPr/>
        <p:nvPr/>
      </p:nvGrpSpPr>
      <p:grpSpPr>
        <a:xfrm>
          <a:off x="0" y="0"/>
          <a:ext cx="0" cy="0"/>
          <a:chOff x="0" y="0"/>
          <a:chExt cx="0" cy="0"/>
        </a:xfrm>
      </p:grpSpPr>
      <p:sp>
        <p:nvSpPr>
          <p:cNvPr id="483" name="Google Shape;483;p70"/>
          <p:cNvSpPr txBox="1"/>
          <p:nvPr/>
        </p:nvSpPr>
        <p:spPr>
          <a:xfrm>
            <a:off x="438600" y="352050"/>
            <a:ext cx="83244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a:t>
            </a:r>
            <a:r>
              <a:rPr b="1" lang="en" sz="2200">
                <a:solidFill>
                  <a:srgbClr val="1C4587"/>
                </a:solidFill>
                <a:latin typeface="Inter"/>
                <a:ea typeface="Inter"/>
                <a:cs typeface="Inter"/>
                <a:sym typeface="Inter"/>
              </a:rPr>
              <a:t> linimasa Pengelolaan Praktik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484" name="Google Shape;484;p70"/>
          <p:cNvSpPr/>
          <p:nvPr/>
        </p:nvSpPr>
        <p:spPr>
          <a:xfrm>
            <a:off x="-2328975" y="1304561"/>
            <a:ext cx="1656600" cy="432000"/>
          </a:xfrm>
          <a:prstGeom prst="roundRect">
            <a:avLst>
              <a:gd fmla="val 16667" name="adj"/>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a:t>
            </a:r>
            <a:endParaRPr b="1" sz="1000"/>
          </a:p>
          <a:p>
            <a:pPr indent="0" lvl="0" marL="0" rtl="0" algn="ctr">
              <a:spcBef>
                <a:spcPts val="0"/>
              </a:spcBef>
              <a:spcAft>
                <a:spcPts val="0"/>
              </a:spcAft>
              <a:buNone/>
            </a:pPr>
            <a:r>
              <a:rPr lang="en" sz="1000"/>
              <a:t>Diskusi Persiapan</a:t>
            </a:r>
            <a:endParaRPr sz="1000"/>
          </a:p>
        </p:txBody>
      </p:sp>
      <p:sp>
        <p:nvSpPr>
          <p:cNvPr id="485" name="Google Shape;485;p70"/>
          <p:cNvSpPr/>
          <p:nvPr/>
        </p:nvSpPr>
        <p:spPr>
          <a:xfrm>
            <a:off x="-2329277" y="1955058"/>
            <a:ext cx="1656600" cy="432000"/>
          </a:xfrm>
          <a:prstGeom prst="roundRect">
            <a:avLst>
              <a:gd fmla="val 16667"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B</a:t>
            </a:r>
            <a:endParaRPr b="1" sz="1000"/>
          </a:p>
          <a:p>
            <a:pPr indent="0" lvl="0" marL="0" rtl="0" algn="ctr">
              <a:spcBef>
                <a:spcPts val="0"/>
              </a:spcBef>
              <a:spcAft>
                <a:spcPts val="0"/>
              </a:spcAft>
              <a:buNone/>
            </a:pPr>
            <a:r>
              <a:rPr lang="en" sz="1000"/>
              <a:t>Observasi Kinerja</a:t>
            </a:r>
            <a:endParaRPr sz="1000"/>
          </a:p>
        </p:txBody>
      </p:sp>
      <p:sp>
        <p:nvSpPr>
          <p:cNvPr id="486" name="Google Shape;486;p70"/>
          <p:cNvSpPr/>
          <p:nvPr/>
        </p:nvSpPr>
        <p:spPr>
          <a:xfrm>
            <a:off x="-2329271" y="2606327"/>
            <a:ext cx="1656600" cy="4320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C</a:t>
            </a:r>
            <a:endParaRPr b="1" sz="1000"/>
          </a:p>
          <a:p>
            <a:pPr indent="0" lvl="0" marL="0" rtl="0" algn="ctr">
              <a:spcBef>
                <a:spcPts val="0"/>
              </a:spcBef>
              <a:spcAft>
                <a:spcPts val="0"/>
              </a:spcAft>
              <a:buNone/>
            </a:pPr>
            <a:r>
              <a:rPr lang="en" sz="1000"/>
              <a:t>Diskusi Tindak Lanjut</a:t>
            </a:r>
            <a:endParaRPr sz="1000"/>
          </a:p>
        </p:txBody>
      </p:sp>
      <p:sp>
        <p:nvSpPr>
          <p:cNvPr id="487" name="Google Shape;487;p70"/>
          <p:cNvSpPr/>
          <p:nvPr/>
        </p:nvSpPr>
        <p:spPr>
          <a:xfrm>
            <a:off x="-2328974" y="3977893"/>
            <a:ext cx="1656600" cy="432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E</a:t>
            </a:r>
            <a:endParaRPr b="1" sz="1000"/>
          </a:p>
          <a:p>
            <a:pPr indent="0" lvl="0" marL="0" rtl="0" algn="ctr">
              <a:spcBef>
                <a:spcPts val="0"/>
              </a:spcBef>
              <a:spcAft>
                <a:spcPts val="0"/>
              </a:spcAft>
              <a:buNone/>
            </a:pPr>
            <a:r>
              <a:rPr lang="en" sz="1000"/>
              <a:t>Refleksi Tindak Lanjut</a:t>
            </a:r>
            <a:endParaRPr sz="1000"/>
          </a:p>
        </p:txBody>
      </p:sp>
      <p:cxnSp>
        <p:nvCxnSpPr>
          <p:cNvPr id="488" name="Google Shape;488;p70"/>
          <p:cNvCxnSpPr>
            <a:stCxn id="484" idx="2"/>
            <a:endCxn id="485" idx="0"/>
          </p:cNvCxnSpPr>
          <p:nvPr/>
        </p:nvCxnSpPr>
        <p:spPr>
          <a:xfrm flipH="1" rot="-5400000">
            <a:off x="-1609575" y="1845461"/>
            <a:ext cx="218400" cy="600"/>
          </a:xfrm>
          <a:prstGeom prst="bentConnector3">
            <a:avLst>
              <a:gd fmla="val 50022" name="adj1"/>
            </a:avLst>
          </a:prstGeom>
          <a:noFill/>
          <a:ln cap="flat" cmpd="sng" w="9525">
            <a:solidFill>
              <a:schemeClr val="dk2"/>
            </a:solidFill>
            <a:prstDash val="solid"/>
            <a:round/>
            <a:headEnd len="med" w="med" type="none"/>
            <a:tailEnd len="med" w="med" type="triangle"/>
          </a:ln>
        </p:spPr>
      </p:cxnSp>
      <p:cxnSp>
        <p:nvCxnSpPr>
          <p:cNvPr id="489" name="Google Shape;489;p70"/>
          <p:cNvCxnSpPr>
            <a:stCxn id="485" idx="2"/>
            <a:endCxn id="486" idx="0"/>
          </p:cNvCxnSpPr>
          <p:nvPr/>
        </p:nvCxnSpPr>
        <p:spPr>
          <a:xfrm flipH="1" rot="-5400000">
            <a:off x="-1610327" y="2496408"/>
            <a:ext cx="219300" cy="600"/>
          </a:xfrm>
          <a:prstGeom prst="bentConnector3">
            <a:avLst>
              <a:gd fmla="val 49993" name="adj1"/>
            </a:avLst>
          </a:prstGeom>
          <a:noFill/>
          <a:ln cap="flat" cmpd="sng" w="9525">
            <a:solidFill>
              <a:schemeClr val="dk2"/>
            </a:solidFill>
            <a:prstDash val="solid"/>
            <a:round/>
            <a:headEnd len="med" w="med" type="none"/>
            <a:tailEnd len="med" w="med" type="triangle"/>
          </a:ln>
        </p:spPr>
      </p:cxnSp>
      <p:cxnSp>
        <p:nvCxnSpPr>
          <p:cNvPr id="490" name="Google Shape;490;p70"/>
          <p:cNvCxnSpPr>
            <a:stCxn id="491" idx="2"/>
            <a:endCxn id="487" idx="0"/>
          </p:cNvCxnSpPr>
          <p:nvPr/>
        </p:nvCxnSpPr>
        <p:spPr>
          <a:xfrm flipH="1" rot="-5400000">
            <a:off x="-1635521" y="3842687"/>
            <a:ext cx="269700" cy="600"/>
          </a:xfrm>
          <a:prstGeom prst="bentConnector3">
            <a:avLst>
              <a:gd fmla="val 50010" name="adj1"/>
            </a:avLst>
          </a:prstGeom>
          <a:noFill/>
          <a:ln cap="flat" cmpd="sng" w="9525">
            <a:solidFill>
              <a:schemeClr val="dk2"/>
            </a:solidFill>
            <a:prstDash val="solid"/>
            <a:round/>
            <a:headEnd len="med" w="med" type="none"/>
            <a:tailEnd len="med" w="med" type="triangle"/>
          </a:ln>
        </p:spPr>
      </p:cxnSp>
      <p:sp>
        <p:nvSpPr>
          <p:cNvPr id="491" name="Google Shape;491;p70"/>
          <p:cNvSpPr/>
          <p:nvPr/>
        </p:nvSpPr>
        <p:spPr>
          <a:xfrm>
            <a:off x="-2329271" y="3276137"/>
            <a:ext cx="1656600" cy="432000"/>
          </a:xfrm>
          <a:prstGeom prst="roundRect">
            <a:avLst>
              <a:gd fmla="val 16667"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D</a:t>
            </a:r>
            <a:endParaRPr b="1" sz="1000"/>
          </a:p>
          <a:p>
            <a:pPr indent="0" lvl="0" marL="0" rtl="0" algn="ctr">
              <a:spcBef>
                <a:spcPts val="0"/>
              </a:spcBef>
              <a:spcAft>
                <a:spcPts val="0"/>
              </a:spcAft>
              <a:buNone/>
            </a:pPr>
            <a:r>
              <a:rPr lang="en" sz="1000"/>
              <a:t>Upaya Tindak Lanjut</a:t>
            </a:r>
            <a:endParaRPr sz="1000"/>
          </a:p>
        </p:txBody>
      </p:sp>
      <p:cxnSp>
        <p:nvCxnSpPr>
          <p:cNvPr id="492" name="Google Shape;492;p70"/>
          <p:cNvCxnSpPr>
            <a:stCxn id="486" idx="2"/>
            <a:endCxn id="491" idx="0"/>
          </p:cNvCxnSpPr>
          <p:nvPr/>
        </p:nvCxnSpPr>
        <p:spPr>
          <a:xfrm flipH="1" rot="-5400000">
            <a:off x="-1619621" y="3156977"/>
            <a:ext cx="237900" cy="600"/>
          </a:xfrm>
          <a:prstGeom prst="bentConnector3">
            <a:avLst>
              <a:gd fmla="val 49981" name="adj1"/>
            </a:avLst>
          </a:prstGeom>
          <a:noFill/>
          <a:ln cap="flat" cmpd="sng" w="9525">
            <a:solidFill>
              <a:schemeClr val="dk2"/>
            </a:solidFill>
            <a:prstDash val="solid"/>
            <a:round/>
            <a:headEnd len="med" w="med" type="none"/>
            <a:tailEnd len="med" w="med" type="triangle"/>
          </a:ln>
        </p:spPr>
      </p:cxnSp>
      <p:sp>
        <p:nvSpPr>
          <p:cNvPr id="493" name="Google Shape;493;p70"/>
          <p:cNvSpPr/>
          <p:nvPr/>
        </p:nvSpPr>
        <p:spPr>
          <a:xfrm>
            <a:off x="-2478500" y="394950"/>
            <a:ext cx="1922100" cy="612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t>Siklus Peningkatan</a:t>
            </a:r>
            <a:endParaRPr b="1" sz="1300"/>
          </a:p>
          <a:p>
            <a:pPr indent="0" lvl="0" marL="0" rtl="0" algn="ctr">
              <a:spcBef>
                <a:spcPts val="0"/>
              </a:spcBef>
              <a:spcAft>
                <a:spcPts val="0"/>
              </a:spcAft>
              <a:buNone/>
            </a:pPr>
            <a:r>
              <a:rPr b="1" lang="en" sz="1300"/>
              <a:t>Kinerja Pegawai</a:t>
            </a:r>
            <a:endParaRPr b="1" sz="1300"/>
          </a:p>
        </p:txBody>
      </p:sp>
      <p:sp>
        <p:nvSpPr>
          <p:cNvPr id="494" name="Google Shape;494;p70"/>
          <p:cNvSpPr txBox="1"/>
          <p:nvPr/>
        </p:nvSpPr>
        <p:spPr>
          <a:xfrm>
            <a:off x="430050" y="1181500"/>
            <a:ext cx="7522800" cy="7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Inter"/>
                <a:ea typeface="Inter"/>
                <a:cs typeface="Inter"/>
                <a:sym typeface="Inter"/>
              </a:rPr>
              <a:t>Pengelolaan Praktik Kinerja dilakukan sebanyak 2 siklus dalam setahun.</a:t>
            </a:r>
            <a:endParaRPr b="1" sz="1200">
              <a:solidFill>
                <a:schemeClr val="dk1"/>
              </a:solidFill>
              <a:latin typeface="Inter"/>
              <a:ea typeface="Inter"/>
              <a:cs typeface="Inter"/>
              <a:sym typeface="Inter"/>
            </a:endParaRPr>
          </a:p>
        </p:txBody>
      </p:sp>
      <p:cxnSp>
        <p:nvCxnSpPr>
          <p:cNvPr id="495" name="Google Shape;495;p70"/>
          <p:cNvCxnSpPr>
            <a:stCxn id="487" idx="1"/>
            <a:endCxn id="484" idx="1"/>
          </p:cNvCxnSpPr>
          <p:nvPr/>
        </p:nvCxnSpPr>
        <p:spPr>
          <a:xfrm flipH="1" rot="10800000">
            <a:off x="-2328974" y="1520593"/>
            <a:ext cx="600" cy="2673300"/>
          </a:xfrm>
          <a:prstGeom prst="bentConnector3">
            <a:avLst>
              <a:gd fmla="val -39687719" name="adj1"/>
            </a:avLst>
          </a:prstGeom>
          <a:noFill/>
          <a:ln cap="flat" cmpd="sng" w="9525">
            <a:solidFill>
              <a:schemeClr val="dk2"/>
            </a:solidFill>
            <a:prstDash val="solid"/>
            <a:round/>
            <a:headEnd len="med" w="med" type="none"/>
            <a:tailEnd len="med" w="med" type="triangle"/>
          </a:ln>
        </p:spPr>
      </p:cxnSp>
      <p:grpSp>
        <p:nvGrpSpPr>
          <p:cNvPr id="496" name="Google Shape;496;p70"/>
          <p:cNvGrpSpPr/>
          <p:nvPr/>
        </p:nvGrpSpPr>
        <p:grpSpPr>
          <a:xfrm>
            <a:off x="539751" y="2105125"/>
            <a:ext cx="8162749" cy="1255776"/>
            <a:chOff x="539751" y="2105125"/>
            <a:chExt cx="8162749" cy="1255776"/>
          </a:xfrm>
        </p:grpSpPr>
        <p:sp>
          <p:nvSpPr>
            <p:cNvPr id="497" name="Google Shape;497;p70"/>
            <p:cNvSpPr txBox="1"/>
            <p:nvPr/>
          </p:nvSpPr>
          <p:spPr>
            <a:xfrm>
              <a:off x="834831" y="2766899"/>
              <a:ext cx="8256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SKP</a:t>
              </a:r>
              <a:endParaRPr sz="1000">
                <a:latin typeface="Rubik Light"/>
                <a:ea typeface="Rubik Light"/>
                <a:cs typeface="Rubik Light"/>
                <a:sym typeface="Rubik Light"/>
              </a:endParaRPr>
            </a:p>
          </p:txBody>
        </p:sp>
        <p:sp>
          <p:nvSpPr>
            <p:cNvPr id="498" name="Google Shape;498;p70"/>
            <p:cNvSpPr/>
            <p:nvPr/>
          </p:nvSpPr>
          <p:spPr>
            <a:xfrm>
              <a:off x="539751" y="2452245"/>
              <a:ext cx="8162700" cy="22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499" name="Google Shape;499;p70"/>
            <p:cNvSpPr/>
            <p:nvPr/>
          </p:nvSpPr>
          <p:spPr>
            <a:xfrm>
              <a:off x="1147575" y="2488799"/>
              <a:ext cx="170400" cy="152700"/>
            </a:xfrm>
            <a:prstGeom prst="ellipse">
              <a:avLst/>
            </a:prstGeom>
            <a:solidFill>
              <a:srgbClr val="FFFFFF"/>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0" name="Google Shape;500;p70"/>
            <p:cNvSpPr/>
            <p:nvPr/>
          </p:nvSpPr>
          <p:spPr>
            <a:xfrm>
              <a:off x="2516825" y="2488699"/>
              <a:ext cx="170400" cy="152700"/>
            </a:xfrm>
            <a:prstGeom prst="ellipse">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1" name="Google Shape;501;p70"/>
            <p:cNvSpPr/>
            <p:nvPr/>
          </p:nvSpPr>
          <p:spPr>
            <a:xfrm>
              <a:off x="5203000" y="2450750"/>
              <a:ext cx="1602900" cy="228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2" name="Google Shape;502;p70"/>
            <p:cNvSpPr/>
            <p:nvPr/>
          </p:nvSpPr>
          <p:spPr>
            <a:xfrm>
              <a:off x="3886056" y="2488699"/>
              <a:ext cx="170400" cy="152700"/>
            </a:xfrm>
            <a:prstGeom prst="ellipse">
              <a:avLst/>
            </a:prstGeom>
            <a:solidFill>
              <a:srgbClr val="FFFFFF"/>
            </a:solidFill>
            <a:ln cap="flat" cmpd="sng" w="381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3" name="Google Shape;503;p70"/>
            <p:cNvSpPr/>
            <p:nvPr/>
          </p:nvSpPr>
          <p:spPr>
            <a:xfrm>
              <a:off x="5255287" y="2488699"/>
              <a:ext cx="170400" cy="152700"/>
            </a:xfrm>
            <a:prstGeom prst="ellipse">
              <a:avLst/>
            </a:prstGeom>
            <a:solidFill>
              <a:srgbClr val="FFFFFF"/>
            </a:solidFill>
            <a:ln cap="flat" cmpd="sng" w="3810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4" name="Google Shape;504;p70"/>
            <p:cNvSpPr/>
            <p:nvPr/>
          </p:nvSpPr>
          <p:spPr>
            <a:xfrm>
              <a:off x="7993750" y="2488699"/>
              <a:ext cx="170400" cy="152700"/>
            </a:xfrm>
            <a:prstGeom prst="ellipse">
              <a:avLst/>
            </a:prstGeom>
            <a:solidFill>
              <a:srgbClr val="FFFFFF"/>
            </a:solidFill>
            <a:ln cap="flat" cmpd="sng" w="381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05" name="Google Shape;505;p70"/>
            <p:cNvSpPr txBox="1"/>
            <p:nvPr/>
          </p:nvSpPr>
          <p:spPr>
            <a:xfrm>
              <a:off x="908823"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Jan</a:t>
              </a:r>
              <a:endParaRPr b="1" sz="1200">
                <a:latin typeface="Rubik"/>
                <a:ea typeface="Rubik"/>
                <a:cs typeface="Rubik"/>
                <a:sym typeface="Rubik"/>
              </a:endParaRPr>
            </a:p>
          </p:txBody>
        </p:sp>
        <p:sp>
          <p:nvSpPr>
            <p:cNvPr id="506" name="Google Shape;506;p70"/>
            <p:cNvSpPr txBox="1"/>
            <p:nvPr/>
          </p:nvSpPr>
          <p:spPr>
            <a:xfrm>
              <a:off x="6385747"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Mei</a:t>
              </a:r>
              <a:endParaRPr b="1" sz="1200">
                <a:latin typeface="Rubik"/>
                <a:ea typeface="Rubik"/>
                <a:cs typeface="Rubik"/>
                <a:sym typeface="Rubik"/>
              </a:endParaRPr>
            </a:p>
          </p:txBody>
        </p:sp>
        <p:sp>
          <p:nvSpPr>
            <p:cNvPr id="507" name="Google Shape;507;p70"/>
            <p:cNvSpPr txBox="1"/>
            <p:nvPr/>
          </p:nvSpPr>
          <p:spPr>
            <a:xfrm>
              <a:off x="2278054"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Feb</a:t>
              </a:r>
              <a:endParaRPr b="1" sz="1200">
                <a:latin typeface="Rubik"/>
                <a:ea typeface="Rubik"/>
                <a:cs typeface="Rubik"/>
                <a:sym typeface="Rubik"/>
              </a:endParaRPr>
            </a:p>
          </p:txBody>
        </p:sp>
        <p:sp>
          <p:nvSpPr>
            <p:cNvPr id="508" name="Google Shape;508;p70"/>
            <p:cNvSpPr txBox="1"/>
            <p:nvPr/>
          </p:nvSpPr>
          <p:spPr>
            <a:xfrm>
              <a:off x="3647285"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Mar</a:t>
              </a:r>
              <a:endParaRPr b="1" sz="1200">
                <a:latin typeface="Rubik"/>
                <a:ea typeface="Rubik"/>
                <a:cs typeface="Rubik"/>
                <a:sym typeface="Rubik"/>
              </a:endParaRPr>
            </a:p>
          </p:txBody>
        </p:sp>
        <p:sp>
          <p:nvSpPr>
            <p:cNvPr id="509" name="Google Shape;509;p70"/>
            <p:cNvSpPr txBox="1"/>
            <p:nvPr/>
          </p:nvSpPr>
          <p:spPr>
            <a:xfrm>
              <a:off x="5016516"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Apr</a:t>
              </a:r>
              <a:endParaRPr b="1" sz="1200">
                <a:latin typeface="Rubik"/>
                <a:ea typeface="Rubik"/>
                <a:cs typeface="Rubik"/>
                <a:sym typeface="Rubik"/>
              </a:endParaRPr>
            </a:p>
          </p:txBody>
        </p:sp>
        <p:sp>
          <p:nvSpPr>
            <p:cNvPr id="510" name="Google Shape;510;p70"/>
            <p:cNvSpPr txBox="1"/>
            <p:nvPr/>
          </p:nvSpPr>
          <p:spPr>
            <a:xfrm>
              <a:off x="7754978" y="2105125"/>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Jun</a:t>
              </a:r>
              <a:endParaRPr b="1" sz="1200">
                <a:latin typeface="Rubik"/>
                <a:ea typeface="Rubik"/>
                <a:cs typeface="Rubik"/>
                <a:sym typeface="Rubik"/>
              </a:endParaRPr>
            </a:p>
          </p:txBody>
        </p:sp>
        <p:sp>
          <p:nvSpPr>
            <p:cNvPr id="511" name="Google Shape;511;p70"/>
            <p:cNvSpPr txBox="1"/>
            <p:nvPr/>
          </p:nvSpPr>
          <p:spPr>
            <a:xfrm>
              <a:off x="2089947" y="2766900"/>
              <a:ext cx="10245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A: </a:t>
              </a:r>
              <a:r>
                <a:rPr lang="en" sz="1000">
                  <a:latin typeface="Rubik Light"/>
                  <a:ea typeface="Rubik Light"/>
                  <a:cs typeface="Rubik Light"/>
                  <a:sym typeface="Rubik Light"/>
                </a:rPr>
                <a:t>Diskusi Persiapan</a:t>
              </a:r>
              <a:endParaRPr sz="1000">
                <a:latin typeface="Rubik Light"/>
                <a:ea typeface="Rubik Light"/>
                <a:cs typeface="Rubik Light"/>
                <a:sym typeface="Rubik Light"/>
              </a:endParaRPr>
            </a:p>
          </p:txBody>
        </p:sp>
        <p:sp>
          <p:nvSpPr>
            <p:cNvPr id="512" name="Google Shape;512;p70"/>
            <p:cNvSpPr txBox="1"/>
            <p:nvPr/>
          </p:nvSpPr>
          <p:spPr>
            <a:xfrm>
              <a:off x="3475950" y="2795175"/>
              <a:ext cx="1431000" cy="33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latin typeface="Rubik"/>
                  <a:ea typeface="Rubik"/>
                  <a:cs typeface="Rubik"/>
                  <a:sym typeface="Rubik"/>
                </a:rPr>
                <a:t>B</a:t>
              </a:r>
              <a:r>
                <a:rPr lang="en" sz="1000">
                  <a:latin typeface="Rubik Light"/>
                  <a:ea typeface="Rubik Light"/>
                  <a:cs typeface="Rubik Light"/>
                  <a:sym typeface="Rubik Light"/>
                </a:rPr>
                <a:t>: Observasi Kinerja</a:t>
              </a:r>
              <a:endParaRPr sz="1000">
                <a:latin typeface="Rubik Light"/>
                <a:ea typeface="Rubik Light"/>
                <a:cs typeface="Rubik Light"/>
                <a:sym typeface="Rubik Light"/>
              </a:endParaRPr>
            </a:p>
            <a:p>
              <a:pPr indent="0" lvl="0" marL="0" rtl="0" algn="l">
                <a:spcBef>
                  <a:spcPts val="0"/>
                </a:spcBef>
                <a:spcAft>
                  <a:spcPts val="0"/>
                </a:spcAft>
                <a:buNone/>
              </a:pPr>
              <a:r>
                <a:rPr b="1" lang="en" sz="1000">
                  <a:latin typeface="Rubik"/>
                  <a:ea typeface="Rubik"/>
                  <a:cs typeface="Rubik"/>
                  <a:sym typeface="Rubik"/>
                </a:rPr>
                <a:t>C</a:t>
              </a:r>
              <a:r>
                <a:rPr lang="en" sz="1000">
                  <a:latin typeface="Rubik Light"/>
                  <a:ea typeface="Rubik Light"/>
                  <a:cs typeface="Rubik Light"/>
                  <a:sym typeface="Rubik Light"/>
                </a:rPr>
                <a:t>: Diskusi Tindak Lanjut</a:t>
              </a:r>
              <a:endParaRPr sz="1000">
                <a:latin typeface="Rubik Light"/>
                <a:ea typeface="Rubik Light"/>
                <a:cs typeface="Rubik Light"/>
                <a:sym typeface="Rubik Light"/>
              </a:endParaRPr>
            </a:p>
          </p:txBody>
        </p:sp>
        <p:sp>
          <p:nvSpPr>
            <p:cNvPr id="513" name="Google Shape;513;p70"/>
            <p:cNvSpPr txBox="1"/>
            <p:nvPr/>
          </p:nvSpPr>
          <p:spPr>
            <a:xfrm>
              <a:off x="7456000" y="2766901"/>
              <a:ext cx="1246500" cy="594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E</a:t>
              </a:r>
              <a:r>
                <a:rPr lang="en" sz="1000">
                  <a:latin typeface="Rubik Light"/>
                  <a:ea typeface="Rubik Light"/>
                  <a:cs typeface="Rubik Light"/>
                  <a:sym typeface="Rubik Light"/>
                </a:rPr>
                <a:t>: Refleksi Tindak Lanjut</a:t>
              </a:r>
              <a:endParaRPr sz="1000">
                <a:latin typeface="Rubik Light"/>
                <a:ea typeface="Rubik Light"/>
                <a:cs typeface="Rubik Light"/>
                <a:sym typeface="Rubik Light"/>
              </a:endParaRPr>
            </a:p>
            <a:p>
              <a:pPr indent="0" lvl="0" marL="0" rtl="0" algn="ctr">
                <a:spcBef>
                  <a:spcPts val="0"/>
                </a:spcBef>
                <a:spcAft>
                  <a:spcPts val="0"/>
                </a:spcAft>
                <a:buNone/>
              </a:pPr>
              <a:r>
                <a:rPr b="1" lang="en" sz="1000">
                  <a:latin typeface="Rubik"/>
                  <a:ea typeface="Rubik"/>
                  <a:cs typeface="Rubik"/>
                  <a:sym typeface="Rubik"/>
                </a:rPr>
                <a:t>F &amp; G</a:t>
              </a:r>
              <a:r>
                <a:rPr lang="en" sz="1000">
                  <a:latin typeface="Rubik Light"/>
                  <a:ea typeface="Rubik Light"/>
                  <a:cs typeface="Rubik Light"/>
                  <a:sym typeface="Rubik Light"/>
                </a:rPr>
                <a:t>: Penilaian</a:t>
              </a:r>
              <a:endParaRPr sz="1000">
                <a:latin typeface="Rubik Light"/>
                <a:ea typeface="Rubik Light"/>
                <a:cs typeface="Rubik Light"/>
                <a:sym typeface="Rubik Light"/>
              </a:endParaRPr>
            </a:p>
          </p:txBody>
        </p:sp>
        <p:sp>
          <p:nvSpPr>
            <p:cNvPr id="514" name="Google Shape;514;p70"/>
            <p:cNvSpPr txBox="1"/>
            <p:nvPr/>
          </p:nvSpPr>
          <p:spPr>
            <a:xfrm>
              <a:off x="5016522" y="2728075"/>
              <a:ext cx="20025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D</a:t>
              </a:r>
              <a:r>
                <a:rPr lang="en" sz="1000">
                  <a:latin typeface="Rubik Light"/>
                  <a:ea typeface="Rubik Light"/>
                  <a:cs typeface="Rubik Light"/>
                  <a:sym typeface="Rubik Light"/>
                </a:rPr>
                <a:t>: Upaya Tindak Lanjut</a:t>
              </a:r>
              <a:endParaRPr sz="1000">
                <a:latin typeface="Rubik Light"/>
                <a:ea typeface="Rubik Light"/>
                <a:cs typeface="Rubik Light"/>
                <a:sym typeface="Rubik Light"/>
              </a:endParaRPr>
            </a:p>
          </p:txBody>
        </p:sp>
        <p:sp>
          <p:nvSpPr>
            <p:cNvPr id="515" name="Google Shape;515;p70"/>
            <p:cNvSpPr/>
            <p:nvPr/>
          </p:nvSpPr>
          <p:spPr>
            <a:xfrm>
              <a:off x="6595062" y="2488699"/>
              <a:ext cx="170400" cy="152700"/>
            </a:xfrm>
            <a:prstGeom prst="ellipse">
              <a:avLst/>
            </a:prstGeom>
            <a:solidFill>
              <a:srgbClr val="FFFFFF"/>
            </a:solidFill>
            <a:ln cap="flat" cmpd="sng" w="3810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grpSp>
      <p:grpSp>
        <p:nvGrpSpPr>
          <p:cNvPr id="516" name="Google Shape;516;p70"/>
          <p:cNvGrpSpPr/>
          <p:nvPr/>
        </p:nvGrpSpPr>
        <p:grpSpPr>
          <a:xfrm>
            <a:off x="519451" y="3566013"/>
            <a:ext cx="8162749" cy="1255776"/>
            <a:chOff x="519451" y="3566013"/>
            <a:chExt cx="8162749" cy="1255776"/>
          </a:xfrm>
        </p:grpSpPr>
        <p:sp>
          <p:nvSpPr>
            <p:cNvPr id="517" name="Google Shape;517;p70"/>
            <p:cNvSpPr txBox="1"/>
            <p:nvPr/>
          </p:nvSpPr>
          <p:spPr>
            <a:xfrm>
              <a:off x="814531" y="4227787"/>
              <a:ext cx="8256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latin typeface="Rubik Light"/>
                  <a:ea typeface="Rubik Light"/>
                  <a:cs typeface="Rubik Light"/>
                  <a:sym typeface="Rubik Light"/>
                </a:rPr>
                <a:t>SKP</a:t>
              </a:r>
              <a:endParaRPr sz="1000">
                <a:latin typeface="Rubik Light"/>
                <a:ea typeface="Rubik Light"/>
                <a:cs typeface="Rubik Light"/>
                <a:sym typeface="Rubik Light"/>
              </a:endParaRPr>
            </a:p>
          </p:txBody>
        </p:sp>
        <p:sp>
          <p:nvSpPr>
            <p:cNvPr id="518" name="Google Shape;518;p70"/>
            <p:cNvSpPr/>
            <p:nvPr/>
          </p:nvSpPr>
          <p:spPr>
            <a:xfrm>
              <a:off x="519451" y="3913132"/>
              <a:ext cx="8162700" cy="22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19" name="Google Shape;519;p70"/>
            <p:cNvSpPr/>
            <p:nvPr/>
          </p:nvSpPr>
          <p:spPr>
            <a:xfrm>
              <a:off x="1127275" y="3949687"/>
              <a:ext cx="170400" cy="152700"/>
            </a:xfrm>
            <a:prstGeom prst="ellipse">
              <a:avLst/>
            </a:prstGeom>
            <a:solidFill>
              <a:srgbClr val="FFFFFF"/>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0" name="Google Shape;520;p70"/>
            <p:cNvSpPr/>
            <p:nvPr/>
          </p:nvSpPr>
          <p:spPr>
            <a:xfrm>
              <a:off x="2496525" y="3949586"/>
              <a:ext cx="170400" cy="152700"/>
            </a:xfrm>
            <a:prstGeom prst="ellipse">
              <a:avLst/>
            </a:prstGeom>
            <a:solidFill>
              <a:srgbClr val="FFFFFF"/>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1" name="Google Shape;521;p70"/>
            <p:cNvSpPr/>
            <p:nvPr/>
          </p:nvSpPr>
          <p:spPr>
            <a:xfrm>
              <a:off x="5182700" y="3911638"/>
              <a:ext cx="1602900" cy="228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2" name="Google Shape;522;p70"/>
            <p:cNvSpPr/>
            <p:nvPr/>
          </p:nvSpPr>
          <p:spPr>
            <a:xfrm>
              <a:off x="3865756" y="3949586"/>
              <a:ext cx="170400" cy="152700"/>
            </a:xfrm>
            <a:prstGeom prst="ellipse">
              <a:avLst/>
            </a:prstGeom>
            <a:solidFill>
              <a:srgbClr val="FFFFFF"/>
            </a:solidFill>
            <a:ln cap="flat" cmpd="sng" w="381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3" name="Google Shape;523;p70"/>
            <p:cNvSpPr/>
            <p:nvPr/>
          </p:nvSpPr>
          <p:spPr>
            <a:xfrm>
              <a:off x="5234987" y="3949586"/>
              <a:ext cx="170400" cy="152700"/>
            </a:xfrm>
            <a:prstGeom prst="ellipse">
              <a:avLst/>
            </a:prstGeom>
            <a:solidFill>
              <a:srgbClr val="FFFFFF"/>
            </a:solidFill>
            <a:ln cap="flat" cmpd="sng" w="3810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4" name="Google Shape;524;p70"/>
            <p:cNvSpPr/>
            <p:nvPr/>
          </p:nvSpPr>
          <p:spPr>
            <a:xfrm>
              <a:off x="7973450" y="3949586"/>
              <a:ext cx="170400" cy="152700"/>
            </a:xfrm>
            <a:prstGeom prst="ellipse">
              <a:avLst/>
            </a:prstGeom>
            <a:solidFill>
              <a:srgbClr val="FFFFFF"/>
            </a:solidFill>
            <a:ln cap="flat" cmpd="sng" w="381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sp>
          <p:nvSpPr>
            <p:cNvPr id="525" name="Google Shape;525;p70"/>
            <p:cNvSpPr txBox="1"/>
            <p:nvPr/>
          </p:nvSpPr>
          <p:spPr>
            <a:xfrm>
              <a:off x="888523"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Jul</a:t>
              </a:r>
              <a:endParaRPr b="1" sz="1200">
                <a:latin typeface="Rubik"/>
                <a:ea typeface="Rubik"/>
                <a:cs typeface="Rubik"/>
                <a:sym typeface="Rubik"/>
              </a:endParaRPr>
            </a:p>
          </p:txBody>
        </p:sp>
        <p:sp>
          <p:nvSpPr>
            <p:cNvPr id="526" name="Google Shape;526;p70"/>
            <p:cNvSpPr txBox="1"/>
            <p:nvPr/>
          </p:nvSpPr>
          <p:spPr>
            <a:xfrm>
              <a:off x="6365447"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Nov</a:t>
              </a:r>
              <a:endParaRPr b="1" sz="1200">
                <a:latin typeface="Rubik"/>
                <a:ea typeface="Rubik"/>
                <a:cs typeface="Rubik"/>
                <a:sym typeface="Rubik"/>
              </a:endParaRPr>
            </a:p>
          </p:txBody>
        </p:sp>
        <p:sp>
          <p:nvSpPr>
            <p:cNvPr id="527" name="Google Shape;527;p70"/>
            <p:cNvSpPr txBox="1"/>
            <p:nvPr/>
          </p:nvSpPr>
          <p:spPr>
            <a:xfrm>
              <a:off x="2257754"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Agu</a:t>
              </a:r>
              <a:endParaRPr b="1" sz="1200">
                <a:latin typeface="Rubik"/>
                <a:ea typeface="Rubik"/>
                <a:cs typeface="Rubik"/>
                <a:sym typeface="Rubik"/>
              </a:endParaRPr>
            </a:p>
          </p:txBody>
        </p:sp>
        <p:sp>
          <p:nvSpPr>
            <p:cNvPr id="528" name="Google Shape;528;p70"/>
            <p:cNvSpPr txBox="1"/>
            <p:nvPr/>
          </p:nvSpPr>
          <p:spPr>
            <a:xfrm>
              <a:off x="3626985"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Sep</a:t>
              </a:r>
              <a:endParaRPr b="1" sz="1200">
                <a:latin typeface="Rubik"/>
                <a:ea typeface="Rubik"/>
                <a:cs typeface="Rubik"/>
                <a:sym typeface="Rubik"/>
              </a:endParaRPr>
            </a:p>
          </p:txBody>
        </p:sp>
        <p:sp>
          <p:nvSpPr>
            <p:cNvPr id="529" name="Google Shape;529;p70"/>
            <p:cNvSpPr txBox="1"/>
            <p:nvPr/>
          </p:nvSpPr>
          <p:spPr>
            <a:xfrm>
              <a:off x="4996216"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Okt</a:t>
              </a:r>
              <a:endParaRPr b="1" sz="1200">
                <a:latin typeface="Rubik"/>
                <a:ea typeface="Rubik"/>
                <a:cs typeface="Rubik"/>
                <a:sym typeface="Rubik"/>
              </a:endParaRPr>
            </a:p>
          </p:txBody>
        </p:sp>
        <p:sp>
          <p:nvSpPr>
            <p:cNvPr id="530" name="Google Shape;530;p70"/>
            <p:cNvSpPr txBox="1"/>
            <p:nvPr/>
          </p:nvSpPr>
          <p:spPr>
            <a:xfrm>
              <a:off x="7734678" y="3566013"/>
              <a:ext cx="6483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latin typeface="Rubik"/>
                  <a:ea typeface="Rubik"/>
                  <a:cs typeface="Rubik"/>
                  <a:sym typeface="Rubik"/>
                </a:rPr>
                <a:t>Des</a:t>
              </a:r>
              <a:endParaRPr b="1" sz="1200">
                <a:latin typeface="Rubik"/>
                <a:ea typeface="Rubik"/>
                <a:cs typeface="Rubik"/>
                <a:sym typeface="Rubik"/>
              </a:endParaRPr>
            </a:p>
          </p:txBody>
        </p:sp>
        <p:sp>
          <p:nvSpPr>
            <p:cNvPr id="531" name="Google Shape;531;p70"/>
            <p:cNvSpPr txBox="1"/>
            <p:nvPr/>
          </p:nvSpPr>
          <p:spPr>
            <a:xfrm>
              <a:off x="2069647" y="4227788"/>
              <a:ext cx="1024500" cy="33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A: </a:t>
              </a:r>
              <a:r>
                <a:rPr lang="en" sz="1000">
                  <a:latin typeface="Rubik Light"/>
                  <a:ea typeface="Rubik Light"/>
                  <a:cs typeface="Rubik Light"/>
                  <a:sym typeface="Rubik Light"/>
                </a:rPr>
                <a:t>Diskusi Persiapan</a:t>
              </a:r>
              <a:endParaRPr sz="1000">
                <a:latin typeface="Rubik Light"/>
                <a:ea typeface="Rubik Light"/>
                <a:cs typeface="Rubik Light"/>
                <a:sym typeface="Rubik Light"/>
              </a:endParaRPr>
            </a:p>
          </p:txBody>
        </p:sp>
        <p:sp>
          <p:nvSpPr>
            <p:cNvPr id="532" name="Google Shape;532;p70"/>
            <p:cNvSpPr txBox="1"/>
            <p:nvPr/>
          </p:nvSpPr>
          <p:spPr>
            <a:xfrm>
              <a:off x="3455650" y="4256063"/>
              <a:ext cx="1431000" cy="33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latin typeface="Rubik"/>
                  <a:ea typeface="Rubik"/>
                  <a:cs typeface="Rubik"/>
                  <a:sym typeface="Rubik"/>
                </a:rPr>
                <a:t>B</a:t>
              </a:r>
              <a:r>
                <a:rPr lang="en" sz="1000">
                  <a:latin typeface="Rubik Light"/>
                  <a:ea typeface="Rubik Light"/>
                  <a:cs typeface="Rubik Light"/>
                  <a:sym typeface="Rubik Light"/>
                </a:rPr>
                <a:t>: Observasi Kinerja</a:t>
              </a:r>
              <a:endParaRPr sz="1000">
                <a:latin typeface="Rubik Light"/>
                <a:ea typeface="Rubik Light"/>
                <a:cs typeface="Rubik Light"/>
                <a:sym typeface="Rubik Light"/>
              </a:endParaRPr>
            </a:p>
            <a:p>
              <a:pPr indent="0" lvl="0" marL="0" rtl="0" algn="l">
                <a:spcBef>
                  <a:spcPts val="0"/>
                </a:spcBef>
                <a:spcAft>
                  <a:spcPts val="0"/>
                </a:spcAft>
                <a:buNone/>
              </a:pPr>
              <a:r>
                <a:rPr b="1" lang="en" sz="1000">
                  <a:latin typeface="Rubik"/>
                  <a:ea typeface="Rubik"/>
                  <a:cs typeface="Rubik"/>
                  <a:sym typeface="Rubik"/>
                </a:rPr>
                <a:t>C</a:t>
              </a:r>
              <a:r>
                <a:rPr lang="en" sz="1000">
                  <a:latin typeface="Rubik Light"/>
                  <a:ea typeface="Rubik Light"/>
                  <a:cs typeface="Rubik Light"/>
                  <a:sym typeface="Rubik Light"/>
                </a:rPr>
                <a:t>: Diskusi Tindak Lanjut</a:t>
              </a:r>
              <a:endParaRPr sz="1000">
                <a:latin typeface="Rubik Light"/>
                <a:ea typeface="Rubik Light"/>
                <a:cs typeface="Rubik Light"/>
                <a:sym typeface="Rubik Light"/>
              </a:endParaRPr>
            </a:p>
          </p:txBody>
        </p:sp>
        <p:sp>
          <p:nvSpPr>
            <p:cNvPr id="533" name="Google Shape;533;p70"/>
            <p:cNvSpPr txBox="1"/>
            <p:nvPr/>
          </p:nvSpPr>
          <p:spPr>
            <a:xfrm>
              <a:off x="7435700" y="4227788"/>
              <a:ext cx="1246500" cy="594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E</a:t>
              </a:r>
              <a:r>
                <a:rPr lang="en" sz="1000">
                  <a:latin typeface="Rubik Light"/>
                  <a:ea typeface="Rubik Light"/>
                  <a:cs typeface="Rubik Light"/>
                  <a:sym typeface="Rubik Light"/>
                </a:rPr>
                <a:t>: Refleksi Tindak Lanjut</a:t>
              </a:r>
              <a:endParaRPr sz="1000">
                <a:latin typeface="Rubik Light"/>
                <a:ea typeface="Rubik Light"/>
                <a:cs typeface="Rubik Light"/>
                <a:sym typeface="Rubik Light"/>
              </a:endParaRPr>
            </a:p>
            <a:p>
              <a:pPr indent="0" lvl="0" marL="0" rtl="0" algn="ctr">
                <a:spcBef>
                  <a:spcPts val="0"/>
                </a:spcBef>
                <a:spcAft>
                  <a:spcPts val="0"/>
                </a:spcAft>
                <a:buNone/>
              </a:pPr>
              <a:r>
                <a:rPr b="1" lang="en" sz="1000">
                  <a:latin typeface="Rubik"/>
                  <a:ea typeface="Rubik"/>
                  <a:cs typeface="Rubik"/>
                  <a:sym typeface="Rubik"/>
                </a:rPr>
                <a:t>F &amp; G</a:t>
              </a:r>
              <a:r>
                <a:rPr lang="en" sz="1000">
                  <a:latin typeface="Rubik Light"/>
                  <a:ea typeface="Rubik Light"/>
                  <a:cs typeface="Rubik Light"/>
                  <a:sym typeface="Rubik Light"/>
                </a:rPr>
                <a:t>: Penilaian</a:t>
              </a:r>
              <a:endParaRPr sz="1000">
                <a:latin typeface="Rubik Light"/>
                <a:ea typeface="Rubik Light"/>
                <a:cs typeface="Rubik Light"/>
                <a:sym typeface="Rubik Light"/>
              </a:endParaRPr>
            </a:p>
          </p:txBody>
        </p:sp>
        <p:sp>
          <p:nvSpPr>
            <p:cNvPr id="534" name="Google Shape;534;p70"/>
            <p:cNvSpPr txBox="1"/>
            <p:nvPr/>
          </p:nvSpPr>
          <p:spPr>
            <a:xfrm>
              <a:off x="4996222" y="4188963"/>
              <a:ext cx="2002500" cy="338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000">
                  <a:latin typeface="Rubik"/>
                  <a:ea typeface="Rubik"/>
                  <a:cs typeface="Rubik"/>
                  <a:sym typeface="Rubik"/>
                </a:rPr>
                <a:t>D</a:t>
              </a:r>
              <a:r>
                <a:rPr lang="en" sz="1000">
                  <a:latin typeface="Rubik Light"/>
                  <a:ea typeface="Rubik Light"/>
                  <a:cs typeface="Rubik Light"/>
                  <a:sym typeface="Rubik Light"/>
                </a:rPr>
                <a:t>: Upaya Tindak Lanjut</a:t>
              </a:r>
              <a:endParaRPr sz="1000">
                <a:latin typeface="Rubik Light"/>
                <a:ea typeface="Rubik Light"/>
                <a:cs typeface="Rubik Light"/>
                <a:sym typeface="Rubik Light"/>
              </a:endParaRPr>
            </a:p>
          </p:txBody>
        </p:sp>
        <p:sp>
          <p:nvSpPr>
            <p:cNvPr id="535" name="Google Shape;535;p70"/>
            <p:cNvSpPr/>
            <p:nvPr/>
          </p:nvSpPr>
          <p:spPr>
            <a:xfrm>
              <a:off x="6574762" y="3949586"/>
              <a:ext cx="170400" cy="152700"/>
            </a:xfrm>
            <a:prstGeom prst="ellipse">
              <a:avLst/>
            </a:prstGeom>
            <a:solidFill>
              <a:srgbClr val="FFFFFF"/>
            </a:solidFill>
            <a:ln cap="flat" cmpd="sng" w="3810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Light"/>
                <a:ea typeface="Rubik Light"/>
                <a:cs typeface="Rubik Light"/>
                <a:sym typeface="Rubik Ligh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539" name="Shape 539"/>
        <p:cNvGrpSpPr/>
        <p:nvPr/>
      </p:nvGrpSpPr>
      <p:grpSpPr>
        <a:xfrm>
          <a:off x="0" y="0"/>
          <a:ext cx="0" cy="0"/>
          <a:chOff x="0" y="0"/>
          <a:chExt cx="0" cy="0"/>
        </a:xfrm>
      </p:grpSpPr>
      <p:sp>
        <p:nvSpPr>
          <p:cNvPr id="540" name="Google Shape;540;p71"/>
          <p:cNvSpPr txBox="1"/>
          <p:nvPr/>
        </p:nvSpPr>
        <p:spPr>
          <a:xfrm>
            <a:off x="268900" y="71550"/>
            <a:ext cx="70461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Seper</a:t>
            </a:r>
            <a:r>
              <a:rPr b="1" lang="en" sz="2200">
                <a:solidFill>
                  <a:srgbClr val="1C4587"/>
                </a:solidFill>
                <a:latin typeface="Inter"/>
                <a:ea typeface="Inter"/>
                <a:cs typeface="Inter"/>
                <a:sym typeface="Inter"/>
              </a:rPr>
              <a:t>ti apa Siklus</a:t>
            </a:r>
            <a:r>
              <a:rPr b="1" lang="en" sz="2200">
                <a:solidFill>
                  <a:srgbClr val="1C4587"/>
                </a:solidFill>
                <a:latin typeface="Inter"/>
                <a:ea typeface="Inter"/>
                <a:cs typeface="Inter"/>
                <a:sym typeface="Inter"/>
              </a:rPr>
              <a:t> Pengelolaan Praktik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541" name="Google Shape;541;p71"/>
          <p:cNvSpPr/>
          <p:nvPr/>
        </p:nvSpPr>
        <p:spPr>
          <a:xfrm>
            <a:off x="-75" y="1100250"/>
            <a:ext cx="9144000" cy="404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542" name="Google Shape;542;p71"/>
          <p:cNvSpPr txBox="1"/>
          <p:nvPr/>
        </p:nvSpPr>
        <p:spPr>
          <a:xfrm>
            <a:off x="311700" y="1264950"/>
            <a:ext cx="8460900" cy="3638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dk1"/>
                </a:solidFill>
                <a:latin typeface="Inter Light"/>
                <a:ea typeface="Inter Light"/>
                <a:cs typeface="Inter Light"/>
                <a:sym typeface="Inter Light"/>
              </a:rPr>
              <a:t>Pengelolaan praktik kinerja adalah upaya mendukung pegawai melakukan peningkatan kinerja pada 1 indikator kinerja pilihan melalui </a:t>
            </a:r>
            <a:r>
              <a:rPr b="1" lang="en">
                <a:solidFill>
                  <a:schemeClr val="dk1"/>
                </a:solidFill>
                <a:latin typeface="Inter"/>
                <a:ea typeface="Inter"/>
                <a:cs typeface="Inter"/>
                <a:sym typeface="Inter"/>
              </a:rPr>
              <a:t>Siklus Peningkatan Kinerja</a:t>
            </a:r>
            <a:r>
              <a:rPr lang="en">
                <a:solidFill>
                  <a:schemeClr val="dk1"/>
                </a:solidFill>
                <a:latin typeface="Inter Light"/>
                <a:ea typeface="Inter Light"/>
                <a:cs typeface="Inter Light"/>
                <a:sym typeface="Inter Light"/>
              </a:rPr>
              <a:t> yang terdiri dari</a:t>
            </a:r>
            <a:endParaRPr>
              <a:solidFill>
                <a:schemeClr val="dk1"/>
              </a:solidFill>
              <a:latin typeface="Inter Light"/>
              <a:ea typeface="Inter Light"/>
              <a:cs typeface="Inter Light"/>
              <a:sym typeface="Inter Light"/>
            </a:endParaRPr>
          </a:p>
          <a:p>
            <a:pPr indent="-317500" lvl="0" marL="457200" rtl="0" algn="just">
              <a:spcBef>
                <a:spcPts val="1000"/>
              </a:spcBef>
              <a:spcAft>
                <a:spcPts val="0"/>
              </a:spcAft>
              <a:buClr>
                <a:schemeClr val="dk1"/>
              </a:buClr>
              <a:buSzPts val="1400"/>
              <a:buFont typeface="Raleway Light"/>
              <a:buAutoNum type="alphaUcPeriod"/>
            </a:pPr>
            <a:r>
              <a:rPr b="1" lang="en">
                <a:solidFill>
                  <a:schemeClr val="dk1"/>
                </a:solidFill>
                <a:latin typeface="Inter"/>
                <a:ea typeface="Inter"/>
                <a:cs typeface="Inter"/>
                <a:sym typeface="Inter"/>
              </a:rPr>
              <a:t>Diskusi Persiapan</a:t>
            </a:r>
            <a:r>
              <a:rPr lang="en">
                <a:solidFill>
                  <a:schemeClr val="dk1"/>
                </a:solidFill>
                <a:latin typeface="Inter Light"/>
                <a:ea typeface="Inter Light"/>
                <a:cs typeface="Inter Light"/>
                <a:sym typeface="Inter Light"/>
              </a:rPr>
              <a:t>: Upaya merumuskan fokus perilaku, upaya mempelajari dan jadwal observasi kinerja. </a:t>
            </a:r>
            <a:endParaRPr>
              <a:solidFill>
                <a:schemeClr val="dk1"/>
              </a:solidFill>
              <a:latin typeface="Inter Light"/>
              <a:ea typeface="Inter Light"/>
              <a:cs typeface="Inter Light"/>
              <a:sym typeface="Inter Light"/>
            </a:endParaRPr>
          </a:p>
          <a:p>
            <a:pPr indent="-317500" lvl="0" marL="457200" rtl="0" algn="just">
              <a:spcBef>
                <a:spcPts val="1000"/>
              </a:spcBef>
              <a:spcAft>
                <a:spcPts val="0"/>
              </a:spcAft>
              <a:buClr>
                <a:schemeClr val="dk1"/>
              </a:buClr>
              <a:buSzPts val="1400"/>
              <a:buFont typeface="Raleway Light"/>
              <a:buAutoNum type="alphaUcPeriod"/>
            </a:pPr>
            <a:r>
              <a:rPr b="1" lang="en">
                <a:solidFill>
                  <a:schemeClr val="dk1"/>
                </a:solidFill>
                <a:latin typeface="Inter"/>
                <a:ea typeface="Inter"/>
                <a:cs typeface="Inter"/>
                <a:sym typeface="Inter"/>
              </a:rPr>
              <a:t>Observasi Kinerja</a:t>
            </a:r>
            <a:r>
              <a:rPr lang="en">
                <a:solidFill>
                  <a:schemeClr val="dk1"/>
                </a:solidFill>
                <a:latin typeface="Inter Light"/>
                <a:ea typeface="Inter Light"/>
                <a:cs typeface="Inter Light"/>
                <a:sym typeface="Inter Light"/>
              </a:rPr>
              <a:t>: Observasi yang bertujuan menentukan batas dasar kinerja (baseline) sebelum melakukan upaya peningkatan kinerja. Observasi kinerja bukan untuk melakukan penilaian.</a:t>
            </a:r>
            <a:endParaRPr>
              <a:solidFill>
                <a:schemeClr val="dk1"/>
              </a:solidFill>
              <a:latin typeface="Inter Light"/>
              <a:ea typeface="Inter Light"/>
              <a:cs typeface="Inter Light"/>
              <a:sym typeface="Inter Light"/>
            </a:endParaRPr>
          </a:p>
          <a:p>
            <a:pPr indent="-317500" lvl="0" marL="457200" rtl="0" algn="just">
              <a:spcBef>
                <a:spcPts val="1000"/>
              </a:spcBef>
              <a:spcAft>
                <a:spcPts val="0"/>
              </a:spcAft>
              <a:buClr>
                <a:schemeClr val="dk1"/>
              </a:buClr>
              <a:buSzPts val="1400"/>
              <a:buFont typeface="Raleway Light"/>
              <a:buAutoNum type="alphaUcPeriod"/>
            </a:pPr>
            <a:r>
              <a:rPr b="1" lang="en">
                <a:solidFill>
                  <a:schemeClr val="dk1"/>
                </a:solidFill>
                <a:latin typeface="Inter"/>
                <a:ea typeface="Inter"/>
                <a:cs typeface="Inter"/>
                <a:sym typeface="Inter"/>
              </a:rPr>
              <a:t>Diskusi Tindak Lanjut</a:t>
            </a:r>
            <a:r>
              <a:rPr lang="en">
                <a:solidFill>
                  <a:schemeClr val="dk1"/>
                </a:solidFill>
                <a:latin typeface="Inter Light"/>
                <a:ea typeface="Inter Light"/>
                <a:cs typeface="Inter Light"/>
                <a:sym typeface="Inter Light"/>
              </a:rPr>
              <a:t>: Upaya merefleksikan hasil observasi kinerja, upaya tindak lanjut yang akan dilakukan dan kebutuhan dukungan untuk peningkatan kinerja.</a:t>
            </a:r>
            <a:endParaRPr>
              <a:solidFill>
                <a:schemeClr val="dk1"/>
              </a:solidFill>
              <a:latin typeface="Inter Light"/>
              <a:ea typeface="Inter Light"/>
              <a:cs typeface="Inter Light"/>
              <a:sym typeface="Inter Light"/>
            </a:endParaRPr>
          </a:p>
          <a:p>
            <a:pPr indent="-317500" lvl="0" marL="457200" rtl="0" algn="just">
              <a:spcBef>
                <a:spcPts val="1000"/>
              </a:spcBef>
              <a:spcAft>
                <a:spcPts val="0"/>
              </a:spcAft>
              <a:buClr>
                <a:schemeClr val="dk1"/>
              </a:buClr>
              <a:buSzPts val="1400"/>
              <a:buFont typeface="Raleway Light"/>
              <a:buAutoNum type="alphaUcPeriod"/>
            </a:pPr>
            <a:r>
              <a:rPr b="1" lang="en">
                <a:solidFill>
                  <a:schemeClr val="dk1"/>
                </a:solidFill>
                <a:latin typeface="Inter"/>
                <a:ea typeface="Inter"/>
                <a:cs typeface="Inter"/>
                <a:sym typeface="Inter"/>
              </a:rPr>
              <a:t>Upaya Tindak Lanjut</a:t>
            </a:r>
            <a:r>
              <a:rPr lang="en">
                <a:solidFill>
                  <a:schemeClr val="dk1"/>
                </a:solidFill>
                <a:latin typeface="Inter Light"/>
                <a:ea typeface="Inter Light"/>
                <a:cs typeface="Inter Light"/>
                <a:sym typeface="Inter Light"/>
              </a:rPr>
              <a:t>: Upaya melakukan pengembangan kompetensi yang dibutuhkan untuk peningkatan kinerja. </a:t>
            </a:r>
            <a:endParaRPr>
              <a:solidFill>
                <a:schemeClr val="dk1"/>
              </a:solidFill>
              <a:latin typeface="Inter Light"/>
              <a:ea typeface="Inter Light"/>
              <a:cs typeface="Inter Light"/>
              <a:sym typeface="Inter Light"/>
            </a:endParaRPr>
          </a:p>
          <a:p>
            <a:pPr indent="-317500" lvl="0" marL="457200" rtl="0" algn="just">
              <a:spcBef>
                <a:spcPts val="1000"/>
              </a:spcBef>
              <a:spcAft>
                <a:spcPts val="1000"/>
              </a:spcAft>
              <a:buClr>
                <a:schemeClr val="dk1"/>
              </a:buClr>
              <a:buSzPts val="1400"/>
              <a:buFont typeface="Raleway Light"/>
              <a:buAutoNum type="alphaUcPeriod"/>
            </a:pPr>
            <a:r>
              <a:rPr b="1" lang="en">
                <a:solidFill>
                  <a:schemeClr val="dk1"/>
                </a:solidFill>
                <a:latin typeface="Inter"/>
                <a:ea typeface="Inter"/>
                <a:cs typeface="Inter"/>
                <a:sym typeface="Inter"/>
              </a:rPr>
              <a:t>Refleksi Tindak Lanjut</a:t>
            </a:r>
            <a:r>
              <a:rPr lang="en">
                <a:solidFill>
                  <a:schemeClr val="dk1"/>
                </a:solidFill>
                <a:latin typeface="Inter Light"/>
                <a:ea typeface="Inter Light"/>
                <a:cs typeface="Inter Light"/>
                <a:sym typeface="Inter Light"/>
              </a:rPr>
              <a:t>: Upaya merefleksikan tindak lanjut termasuk identifikasi capaian, tantangan dan rencana perbaikan.</a:t>
            </a:r>
            <a:endParaRPr>
              <a:solidFill>
                <a:schemeClr val="dk1"/>
              </a:solidFill>
              <a:latin typeface="Inter Light"/>
              <a:ea typeface="Inter Light"/>
              <a:cs typeface="Inter Light"/>
              <a:sym typeface="Inter Light"/>
            </a:endParaRPr>
          </a:p>
        </p:txBody>
      </p:sp>
      <p:sp>
        <p:nvSpPr>
          <p:cNvPr id="543" name="Google Shape;543;p71"/>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Praktik Kinerja</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547" name="Shape 547"/>
        <p:cNvGrpSpPr/>
        <p:nvPr/>
      </p:nvGrpSpPr>
      <p:grpSpPr>
        <a:xfrm>
          <a:off x="0" y="0"/>
          <a:ext cx="0" cy="0"/>
          <a:chOff x="0" y="0"/>
          <a:chExt cx="0" cy="0"/>
        </a:xfrm>
      </p:grpSpPr>
      <p:sp>
        <p:nvSpPr>
          <p:cNvPr id="548" name="Google Shape;548;p72"/>
          <p:cNvSpPr txBox="1"/>
          <p:nvPr/>
        </p:nvSpPr>
        <p:spPr>
          <a:xfrm>
            <a:off x="203725" y="1823175"/>
            <a:ext cx="2670600" cy="29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8 sub indikator turunan dari Indikator D1 Kualitas Pembelajaran pada Rapor Pendidikan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Guru memilih 1 sub indikator untuk ditingkatkan melalui Siklus Peningkatan Kinerja</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8 pilihan indikator dapat diubah sesuai prioritas pendidikan nasional</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sp>
        <p:nvSpPr>
          <p:cNvPr id="549" name="Google Shape;549;p72"/>
          <p:cNvSpPr/>
          <p:nvPr/>
        </p:nvSpPr>
        <p:spPr>
          <a:xfrm>
            <a:off x="3029550" y="0"/>
            <a:ext cx="6114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550" name="Google Shape;550;p72"/>
          <p:cNvSpPr txBox="1"/>
          <p:nvPr>
            <p:ph idx="4294967295" type="title"/>
          </p:nvPr>
        </p:nvSpPr>
        <p:spPr>
          <a:xfrm>
            <a:off x="203725" y="696650"/>
            <a:ext cx="2509200" cy="612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SzPts val="1100"/>
              <a:buNone/>
            </a:pPr>
            <a:r>
              <a:rPr b="0" lang="en" sz="1800">
                <a:solidFill>
                  <a:srgbClr val="1C4587"/>
                </a:solidFill>
                <a:latin typeface="Inter"/>
                <a:ea typeface="Inter"/>
                <a:cs typeface="Inter"/>
                <a:sym typeface="Inter"/>
              </a:rPr>
              <a:t>8 Pilihan </a:t>
            </a:r>
            <a:r>
              <a:rPr lang="en" sz="1800">
                <a:solidFill>
                  <a:srgbClr val="1C4587"/>
                </a:solidFill>
                <a:latin typeface="Inter"/>
                <a:ea typeface="Inter"/>
                <a:cs typeface="Inter"/>
                <a:sym typeface="Inter"/>
              </a:rPr>
              <a:t>Indikator Praktik Kinerja </a:t>
            </a:r>
            <a:endParaRPr sz="1800">
              <a:solidFill>
                <a:srgbClr val="1C4587"/>
              </a:solidFill>
              <a:latin typeface="Inter"/>
              <a:ea typeface="Inter"/>
              <a:cs typeface="Inter"/>
              <a:sym typeface="Inter"/>
            </a:endParaRPr>
          </a:p>
          <a:p>
            <a:pPr indent="0" lvl="0" marL="0" rtl="0" algn="l">
              <a:spcBef>
                <a:spcPts val="0"/>
              </a:spcBef>
              <a:spcAft>
                <a:spcPts val="0"/>
              </a:spcAft>
              <a:buSzPts val="1100"/>
              <a:buNone/>
            </a:pPr>
            <a:r>
              <a:rPr lang="en" sz="1800">
                <a:solidFill>
                  <a:srgbClr val="1C4587"/>
                </a:solidFill>
                <a:latin typeface="Inter"/>
                <a:ea typeface="Inter"/>
                <a:cs typeface="Inter"/>
                <a:sym typeface="Inter"/>
              </a:rPr>
              <a:t>Guru</a:t>
            </a:r>
            <a:endParaRPr b="0" sz="1800">
              <a:solidFill>
                <a:srgbClr val="1C4587"/>
              </a:solidFill>
              <a:latin typeface="Inter"/>
              <a:ea typeface="Inter"/>
              <a:cs typeface="Inter"/>
              <a:sym typeface="Inter"/>
            </a:endParaRPr>
          </a:p>
        </p:txBody>
      </p:sp>
      <p:sp>
        <p:nvSpPr>
          <p:cNvPr id="551" name="Google Shape;551;p72"/>
          <p:cNvSpPr/>
          <p:nvPr/>
        </p:nvSpPr>
        <p:spPr>
          <a:xfrm>
            <a:off x="203725" y="169400"/>
            <a:ext cx="2592900" cy="3678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rPr>
              <a:t>1. Sasaran Kinerja Pegawai (SKP)</a:t>
            </a:r>
            <a:endParaRPr b="1" sz="1100">
              <a:solidFill>
                <a:schemeClr val="lt1"/>
              </a:solidFill>
            </a:endParaRPr>
          </a:p>
        </p:txBody>
      </p:sp>
      <p:pic>
        <p:nvPicPr>
          <p:cNvPr id="552" name="Google Shape;552;p72"/>
          <p:cNvPicPr preferRelativeResize="0"/>
          <p:nvPr/>
        </p:nvPicPr>
        <p:blipFill>
          <a:blip r:embed="rId3">
            <a:alphaModFix/>
          </a:blip>
          <a:stretch>
            <a:fillRect/>
          </a:stretch>
        </p:blipFill>
        <p:spPr>
          <a:xfrm>
            <a:off x="3362975" y="914512"/>
            <a:ext cx="693375" cy="693375"/>
          </a:xfrm>
          <a:prstGeom prst="rect">
            <a:avLst/>
          </a:prstGeom>
          <a:noFill/>
          <a:ln>
            <a:noFill/>
          </a:ln>
        </p:spPr>
      </p:pic>
      <p:sp>
        <p:nvSpPr>
          <p:cNvPr id="553" name="Google Shape;553;p72"/>
          <p:cNvSpPr txBox="1"/>
          <p:nvPr/>
        </p:nvSpPr>
        <p:spPr>
          <a:xfrm>
            <a:off x="4256075" y="1010559"/>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Keteraturan </a:t>
            </a:r>
            <a:br>
              <a:rPr lang="en">
                <a:solidFill>
                  <a:srgbClr val="063951"/>
                </a:solidFill>
                <a:latin typeface="Inter"/>
                <a:ea typeface="Inter"/>
                <a:cs typeface="Inter"/>
                <a:sym typeface="Inter"/>
              </a:rPr>
            </a:br>
            <a:r>
              <a:rPr lang="en">
                <a:solidFill>
                  <a:srgbClr val="063951"/>
                </a:solidFill>
                <a:latin typeface="Inter"/>
                <a:ea typeface="Inter"/>
                <a:cs typeface="Inter"/>
                <a:sym typeface="Inter"/>
              </a:rPr>
              <a:t>Suasana Kelas</a:t>
            </a:r>
            <a:endParaRPr sz="800">
              <a:latin typeface="Inter"/>
              <a:ea typeface="Inter"/>
              <a:cs typeface="Inter"/>
              <a:sym typeface="Inter"/>
            </a:endParaRPr>
          </a:p>
        </p:txBody>
      </p:sp>
      <p:pic>
        <p:nvPicPr>
          <p:cNvPr id="554" name="Google Shape;554;p72"/>
          <p:cNvPicPr preferRelativeResize="0"/>
          <p:nvPr/>
        </p:nvPicPr>
        <p:blipFill>
          <a:blip r:embed="rId4">
            <a:alphaModFix/>
          </a:blip>
          <a:stretch>
            <a:fillRect/>
          </a:stretch>
        </p:blipFill>
        <p:spPr>
          <a:xfrm>
            <a:off x="3362975" y="1785675"/>
            <a:ext cx="693375" cy="693375"/>
          </a:xfrm>
          <a:prstGeom prst="rect">
            <a:avLst/>
          </a:prstGeom>
          <a:noFill/>
          <a:ln>
            <a:noFill/>
          </a:ln>
        </p:spPr>
      </p:pic>
      <p:sp>
        <p:nvSpPr>
          <p:cNvPr id="555" name="Google Shape;555;p72"/>
          <p:cNvSpPr txBox="1"/>
          <p:nvPr/>
        </p:nvSpPr>
        <p:spPr>
          <a:xfrm>
            <a:off x="4256075" y="1881722"/>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Penerapan </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Disiplin Positif</a:t>
            </a:r>
            <a:endParaRPr sz="800">
              <a:latin typeface="Inter"/>
              <a:ea typeface="Inter"/>
              <a:cs typeface="Inter"/>
              <a:sym typeface="Inter"/>
            </a:endParaRPr>
          </a:p>
        </p:txBody>
      </p:sp>
      <p:pic>
        <p:nvPicPr>
          <p:cNvPr id="556" name="Google Shape;556;p72"/>
          <p:cNvPicPr preferRelativeResize="0"/>
          <p:nvPr/>
        </p:nvPicPr>
        <p:blipFill>
          <a:blip r:embed="rId5">
            <a:alphaModFix/>
          </a:blip>
          <a:stretch>
            <a:fillRect/>
          </a:stretch>
        </p:blipFill>
        <p:spPr>
          <a:xfrm>
            <a:off x="3362975" y="2767400"/>
            <a:ext cx="693375" cy="693375"/>
          </a:xfrm>
          <a:prstGeom prst="rect">
            <a:avLst/>
          </a:prstGeom>
          <a:noFill/>
          <a:ln>
            <a:noFill/>
          </a:ln>
        </p:spPr>
      </p:pic>
      <p:sp>
        <p:nvSpPr>
          <p:cNvPr id="557" name="Google Shape;557;p72"/>
          <p:cNvSpPr txBox="1"/>
          <p:nvPr/>
        </p:nvSpPr>
        <p:spPr>
          <a:xfrm>
            <a:off x="4256075" y="2863434"/>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Umpan Balik Konstruktif</a:t>
            </a:r>
            <a:endParaRPr sz="800">
              <a:latin typeface="Inter"/>
              <a:ea typeface="Inter"/>
              <a:cs typeface="Inter"/>
              <a:sym typeface="Inter"/>
            </a:endParaRPr>
          </a:p>
        </p:txBody>
      </p:sp>
      <p:pic>
        <p:nvPicPr>
          <p:cNvPr id="558" name="Google Shape;558;p72"/>
          <p:cNvPicPr preferRelativeResize="0"/>
          <p:nvPr/>
        </p:nvPicPr>
        <p:blipFill>
          <a:blip r:embed="rId6">
            <a:alphaModFix/>
          </a:blip>
          <a:stretch>
            <a:fillRect/>
          </a:stretch>
        </p:blipFill>
        <p:spPr>
          <a:xfrm>
            <a:off x="3362975" y="3749125"/>
            <a:ext cx="693375" cy="693375"/>
          </a:xfrm>
          <a:prstGeom prst="rect">
            <a:avLst/>
          </a:prstGeom>
          <a:noFill/>
          <a:ln>
            <a:noFill/>
          </a:ln>
        </p:spPr>
      </p:pic>
      <p:sp>
        <p:nvSpPr>
          <p:cNvPr id="559" name="Google Shape;559;p72"/>
          <p:cNvSpPr txBox="1"/>
          <p:nvPr/>
        </p:nvSpPr>
        <p:spPr>
          <a:xfrm>
            <a:off x="4279400" y="3795884"/>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Perhatian dan Kepedulian</a:t>
            </a:r>
            <a:endParaRPr sz="800">
              <a:latin typeface="Inter"/>
              <a:ea typeface="Inter"/>
              <a:cs typeface="Inter"/>
              <a:sym typeface="Inter"/>
            </a:endParaRPr>
          </a:p>
        </p:txBody>
      </p:sp>
      <p:sp>
        <p:nvSpPr>
          <p:cNvPr id="560" name="Google Shape;560;p72"/>
          <p:cNvSpPr txBox="1"/>
          <p:nvPr/>
        </p:nvSpPr>
        <p:spPr>
          <a:xfrm>
            <a:off x="7053050" y="997559"/>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Ekspektasi pada</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Peserta Didik</a:t>
            </a:r>
            <a:endParaRPr>
              <a:solidFill>
                <a:srgbClr val="063951"/>
              </a:solidFill>
              <a:latin typeface="Inter"/>
              <a:ea typeface="Inter"/>
              <a:cs typeface="Inter"/>
              <a:sym typeface="Inter"/>
            </a:endParaRPr>
          </a:p>
        </p:txBody>
      </p:sp>
      <p:sp>
        <p:nvSpPr>
          <p:cNvPr id="561" name="Google Shape;561;p72"/>
          <p:cNvSpPr txBox="1"/>
          <p:nvPr/>
        </p:nvSpPr>
        <p:spPr>
          <a:xfrm>
            <a:off x="7053050" y="1868722"/>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Aktivitas</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Interaktif</a:t>
            </a:r>
            <a:endParaRPr>
              <a:solidFill>
                <a:srgbClr val="063951"/>
              </a:solidFill>
              <a:latin typeface="Inter"/>
              <a:ea typeface="Inter"/>
              <a:cs typeface="Inter"/>
              <a:sym typeface="Inter"/>
            </a:endParaRPr>
          </a:p>
        </p:txBody>
      </p:sp>
      <p:sp>
        <p:nvSpPr>
          <p:cNvPr id="562" name="Google Shape;562;p72"/>
          <p:cNvSpPr txBox="1"/>
          <p:nvPr/>
        </p:nvSpPr>
        <p:spPr>
          <a:xfrm>
            <a:off x="7053050" y="2850434"/>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Instruksi </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yang Adaptif</a:t>
            </a:r>
            <a:endParaRPr sz="800">
              <a:latin typeface="Inter"/>
              <a:ea typeface="Inter"/>
              <a:cs typeface="Inter"/>
              <a:sym typeface="Inter"/>
            </a:endParaRPr>
          </a:p>
        </p:txBody>
      </p:sp>
      <p:sp>
        <p:nvSpPr>
          <p:cNvPr id="563" name="Google Shape;563;p72"/>
          <p:cNvSpPr txBox="1"/>
          <p:nvPr/>
        </p:nvSpPr>
        <p:spPr>
          <a:xfrm>
            <a:off x="7076375" y="3782884"/>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Instruksi Pembelajaran</a:t>
            </a:r>
            <a:endParaRPr sz="800">
              <a:latin typeface="Inter"/>
              <a:ea typeface="Inter"/>
              <a:cs typeface="Inter"/>
              <a:sym typeface="Inter"/>
            </a:endParaRPr>
          </a:p>
        </p:txBody>
      </p:sp>
      <p:pic>
        <p:nvPicPr>
          <p:cNvPr id="564" name="Google Shape;564;p72"/>
          <p:cNvPicPr preferRelativeResize="0"/>
          <p:nvPr/>
        </p:nvPicPr>
        <p:blipFill>
          <a:blip r:embed="rId7">
            <a:alphaModFix/>
          </a:blip>
          <a:stretch>
            <a:fillRect/>
          </a:stretch>
        </p:blipFill>
        <p:spPr>
          <a:xfrm>
            <a:off x="6159950" y="873975"/>
            <a:ext cx="693375" cy="693375"/>
          </a:xfrm>
          <a:prstGeom prst="rect">
            <a:avLst/>
          </a:prstGeom>
          <a:noFill/>
          <a:ln>
            <a:noFill/>
          </a:ln>
        </p:spPr>
      </p:pic>
      <p:pic>
        <p:nvPicPr>
          <p:cNvPr id="565" name="Google Shape;565;p72"/>
          <p:cNvPicPr preferRelativeResize="0"/>
          <p:nvPr/>
        </p:nvPicPr>
        <p:blipFill>
          <a:blip r:embed="rId8">
            <a:alphaModFix/>
          </a:blip>
          <a:stretch>
            <a:fillRect/>
          </a:stretch>
        </p:blipFill>
        <p:spPr>
          <a:xfrm>
            <a:off x="6175800" y="1830049"/>
            <a:ext cx="661673" cy="661650"/>
          </a:xfrm>
          <a:prstGeom prst="rect">
            <a:avLst/>
          </a:prstGeom>
          <a:noFill/>
          <a:ln>
            <a:noFill/>
          </a:ln>
        </p:spPr>
      </p:pic>
      <p:pic>
        <p:nvPicPr>
          <p:cNvPr id="566" name="Google Shape;566;p72"/>
          <p:cNvPicPr preferRelativeResize="0"/>
          <p:nvPr/>
        </p:nvPicPr>
        <p:blipFill>
          <a:blip r:embed="rId9">
            <a:alphaModFix/>
          </a:blip>
          <a:stretch>
            <a:fillRect/>
          </a:stretch>
        </p:blipFill>
        <p:spPr>
          <a:xfrm>
            <a:off x="6247575" y="2783075"/>
            <a:ext cx="661675" cy="661675"/>
          </a:xfrm>
          <a:prstGeom prst="rect">
            <a:avLst/>
          </a:prstGeom>
          <a:noFill/>
          <a:ln>
            <a:noFill/>
          </a:ln>
        </p:spPr>
      </p:pic>
      <p:pic>
        <p:nvPicPr>
          <p:cNvPr id="567" name="Google Shape;567;p72"/>
          <p:cNvPicPr preferRelativeResize="0"/>
          <p:nvPr/>
        </p:nvPicPr>
        <p:blipFill>
          <a:blip r:embed="rId10">
            <a:alphaModFix/>
          </a:blip>
          <a:stretch>
            <a:fillRect/>
          </a:stretch>
        </p:blipFill>
        <p:spPr>
          <a:xfrm>
            <a:off x="6295588" y="3736125"/>
            <a:ext cx="612300" cy="612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571" name="Shape 571"/>
        <p:cNvGrpSpPr/>
        <p:nvPr/>
      </p:nvGrpSpPr>
      <p:grpSpPr>
        <a:xfrm>
          <a:off x="0" y="0"/>
          <a:ext cx="0" cy="0"/>
          <a:chOff x="0" y="0"/>
          <a:chExt cx="0" cy="0"/>
        </a:xfrm>
      </p:grpSpPr>
      <p:sp>
        <p:nvSpPr>
          <p:cNvPr id="572" name="Google Shape;572;p73"/>
          <p:cNvSpPr txBox="1"/>
          <p:nvPr/>
        </p:nvSpPr>
        <p:spPr>
          <a:xfrm>
            <a:off x="203725" y="1823175"/>
            <a:ext cx="2670600" cy="29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8 sub indikator turunan dari Indikator D3 Kepemimpinan Pembelajaran pada Rapor Pendidikan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Kepala Sekolah memilih 1 sub indikator untuk ditingkatkan melalui Siklus Peningkatan Kinerja</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8 pilihan indikator dapat diubah sesuai prioritas pendidikan nasional</a:t>
            </a:r>
            <a:endParaRPr sz="1200">
              <a:solidFill>
                <a:schemeClr val="dk1"/>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1"/>
              </a:solidFill>
              <a:latin typeface="Inter"/>
              <a:ea typeface="Inter"/>
              <a:cs typeface="Inter"/>
              <a:sym typeface="Inter"/>
            </a:endParaRPr>
          </a:p>
        </p:txBody>
      </p:sp>
      <p:sp>
        <p:nvSpPr>
          <p:cNvPr id="573" name="Google Shape;573;p73"/>
          <p:cNvSpPr/>
          <p:nvPr/>
        </p:nvSpPr>
        <p:spPr>
          <a:xfrm>
            <a:off x="3029550" y="0"/>
            <a:ext cx="61146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574" name="Google Shape;574;p73"/>
          <p:cNvSpPr txBox="1"/>
          <p:nvPr>
            <p:ph idx="4294967295" type="title"/>
          </p:nvPr>
        </p:nvSpPr>
        <p:spPr>
          <a:xfrm>
            <a:off x="203725" y="696650"/>
            <a:ext cx="2509200" cy="612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1800">
                <a:solidFill>
                  <a:srgbClr val="1C4587"/>
                </a:solidFill>
                <a:latin typeface="Inter"/>
                <a:ea typeface="Inter"/>
                <a:cs typeface="Inter"/>
                <a:sym typeface="Inter"/>
              </a:rPr>
              <a:t>8 Pilihan </a:t>
            </a:r>
            <a:r>
              <a:rPr lang="en" sz="1800">
                <a:solidFill>
                  <a:srgbClr val="1C4587"/>
                </a:solidFill>
                <a:latin typeface="Inter"/>
                <a:ea typeface="Inter"/>
                <a:cs typeface="Inter"/>
                <a:sym typeface="Inter"/>
              </a:rPr>
              <a:t>Indikator Praktik Kinerja </a:t>
            </a:r>
            <a:endParaRPr sz="1800">
              <a:solidFill>
                <a:srgbClr val="1C4587"/>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800">
                <a:solidFill>
                  <a:srgbClr val="1C4587"/>
                </a:solidFill>
                <a:latin typeface="Inter"/>
                <a:ea typeface="Inter"/>
                <a:cs typeface="Inter"/>
                <a:sym typeface="Inter"/>
              </a:rPr>
              <a:t>Kepala Sekolah</a:t>
            </a:r>
            <a:endParaRPr b="0" sz="1800">
              <a:solidFill>
                <a:srgbClr val="1C4587"/>
              </a:solidFill>
              <a:latin typeface="Inter"/>
              <a:ea typeface="Inter"/>
              <a:cs typeface="Inter"/>
              <a:sym typeface="Inter"/>
            </a:endParaRPr>
          </a:p>
          <a:p>
            <a:pPr indent="0" lvl="0" marL="0" rtl="0" algn="l">
              <a:spcBef>
                <a:spcPts val="0"/>
              </a:spcBef>
              <a:spcAft>
                <a:spcPts val="0"/>
              </a:spcAft>
              <a:buSzPts val="1100"/>
              <a:buNone/>
            </a:pPr>
            <a:r>
              <a:t/>
            </a:r>
            <a:endParaRPr b="0" sz="1800">
              <a:solidFill>
                <a:srgbClr val="1C4587"/>
              </a:solidFill>
              <a:latin typeface="Inter"/>
              <a:ea typeface="Inter"/>
              <a:cs typeface="Inter"/>
              <a:sym typeface="Inter"/>
            </a:endParaRPr>
          </a:p>
        </p:txBody>
      </p:sp>
      <p:sp>
        <p:nvSpPr>
          <p:cNvPr id="575" name="Google Shape;575;p73"/>
          <p:cNvSpPr/>
          <p:nvPr/>
        </p:nvSpPr>
        <p:spPr>
          <a:xfrm>
            <a:off x="203725" y="169400"/>
            <a:ext cx="2592900" cy="3678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chemeClr val="lt1"/>
                </a:solidFill>
              </a:rPr>
              <a:t>1. Sasaran Kinerja Pegawai (SKP)</a:t>
            </a:r>
            <a:endParaRPr b="1" sz="1100">
              <a:solidFill>
                <a:schemeClr val="lt1"/>
              </a:solidFill>
            </a:endParaRPr>
          </a:p>
        </p:txBody>
      </p:sp>
      <p:sp>
        <p:nvSpPr>
          <p:cNvPr id="576" name="Google Shape;576;p73"/>
          <p:cNvSpPr txBox="1"/>
          <p:nvPr/>
        </p:nvSpPr>
        <p:spPr>
          <a:xfrm>
            <a:off x="4256075" y="1010559"/>
            <a:ext cx="1847700" cy="5013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SzPts val="1100"/>
              <a:buNone/>
            </a:pPr>
            <a:r>
              <a:rPr lang="en">
                <a:solidFill>
                  <a:srgbClr val="063951"/>
                </a:solidFill>
                <a:latin typeface="Inter"/>
                <a:ea typeface="Inter"/>
                <a:cs typeface="Inter"/>
                <a:sym typeface="Inter"/>
              </a:rPr>
              <a:t>Memandu perencanaan pembelajaran</a:t>
            </a:r>
            <a:endParaRPr>
              <a:solidFill>
                <a:srgbClr val="063951"/>
              </a:solidFill>
              <a:latin typeface="Inter"/>
              <a:ea typeface="Inter"/>
              <a:cs typeface="Inter"/>
              <a:sym typeface="Inter"/>
            </a:endParaRPr>
          </a:p>
        </p:txBody>
      </p:sp>
      <p:sp>
        <p:nvSpPr>
          <p:cNvPr id="577" name="Google Shape;577;p73"/>
          <p:cNvSpPr txBox="1"/>
          <p:nvPr/>
        </p:nvSpPr>
        <p:spPr>
          <a:xfrm>
            <a:off x="4256075" y="1881722"/>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Komunikasi visi-misi </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satuan pendidikan</a:t>
            </a:r>
            <a:endParaRPr>
              <a:solidFill>
                <a:srgbClr val="063951"/>
              </a:solidFill>
              <a:latin typeface="Inter"/>
              <a:ea typeface="Inter"/>
              <a:cs typeface="Inter"/>
              <a:sym typeface="Inter"/>
            </a:endParaRPr>
          </a:p>
        </p:txBody>
      </p:sp>
      <p:sp>
        <p:nvSpPr>
          <p:cNvPr id="578" name="Google Shape;578;p73"/>
          <p:cNvSpPr txBox="1"/>
          <p:nvPr/>
        </p:nvSpPr>
        <p:spPr>
          <a:xfrm>
            <a:off x="4256075" y="2863434"/>
            <a:ext cx="1847700" cy="5013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Clr>
                <a:schemeClr val="dk1"/>
              </a:buClr>
              <a:buSzPts val="1100"/>
              <a:buFont typeface="Arial"/>
              <a:buNone/>
            </a:pPr>
            <a:r>
              <a:rPr lang="en">
                <a:solidFill>
                  <a:srgbClr val="063951"/>
                </a:solidFill>
                <a:latin typeface="Inter"/>
                <a:ea typeface="Inter"/>
                <a:cs typeface="Inter"/>
                <a:sym typeface="Inter"/>
              </a:rPr>
              <a:t>Presentasi </a:t>
            </a:r>
            <a:endParaRPr>
              <a:solidFill>
                <a:srgbClr val="063951"/>
              </a:solidFill>
              <a:latin typeface="Inter"/>
              <a:ea typeface="Inter"/>
              <a:cs typeface="Inter"/>
              <a:sym typeface="Inter"/>
            </a:endParaRPr>
          </a:p>
          <a:p>
            <a:pPr indent="0" lvl="0" marL="0" rtl="0" algn="l">
              <a:spcBef>
                <a:spcPts val="0"/>
              </a:spcBef>
              <a:spcAft>
                <a:spcPts val="0"/>
              </a:spcAft>
              <a:buSzPts val="1100"/>
              <a:buNone/>
            </a:pPr>
            <a:r>
              <a:rPr lang="en">
                <a:solidFill>
                  <a:srgbClr val="063951"/>
                </a:solidFill>
                <a:latin typeface="Inter"/>
                <a:ea typeface="Inter"/>
                <a:cs typeface="Inter"/>
                <a:sym typeface="Inter"/>
              </a:rPr>
              <a:t>program sekolah </a:t>
            </a:r>
            <a:endParaRPr>
              <a:solidFill>
                <a:srgbClr val="063951"/>
              </a:solidFill>
              <a:latin typeface="Inter"/>
              <a:ea typeface="Inter"/>
              <a:cs typeface="Inter"/>
              <a:sym typeface="Inter"/>
            </a:endParaRPr>
          </a:p>
        </p:txBody>
      </p:sp>
      <p:sp>
        <p:nvSpPr>
          <p:cNvPr id="579" name="Google Shape;579;p73"/>
          <p:cNvSpPr txBox="1"/>
          <p:nvPr/>
        </p:nvSpPr>
        <p:spPr>
          <a:xfrm>
            <a:off x="4279400" y="3795884"/>
            <a:ext cx="1847700" cy="5013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SzPts val="1100"/>
              <a:buNone/>
            </a:pPr>
            <a:r>
              <a:rPr lang="en">
                <a:solidFill>
                  <a:srgbClr val="063951"/>
                </a:solidFill>
                <a:latin typeface="Inter"/>
                <a:ea typeface="Inter"/>
                <a:cs typeface="Inter"/>
                <a:sym typeface="Inter"/>
              </a:rPr>
              <a:t>Refleksi pengelolaan kurikulum satuan pendidikan</a:t>
            </a:r>
            <a:endParaRPr>
              <a:solidFill>
                <a:srgbClr val="063951"/>
              </a:solidFill>
              <a:latin typeface="Inter"/>
              <a:ea typeface="Inter"/>
              <a:cs typeface="Inter"/>
              <a:sym typeface="Inter"/>
            </a:endParaRPr>
          </a:p>
        </p:txBody>
      </p:sp>
      <p:sp>
        <p:nvSpPr>
          <p:cNvPr id="580" name="Google Shape;580;p73"/>
          <p:cNvSpPr txBox="1"/>
          <p:nvPr/>
        </p:nvSpPr>
        <p:spPr>
          <a:xfrm>
            <a:off x="7053050" y="807659"/>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Aktivasi kegiatan</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komunitas belajar</a:t>
            </a:r>
            <a:endParaRPr>
              <a:solidFill>
                <a:srgbClr val="063951"/>
              </a:solidFill>
              <a:latin typeface="Inter"/>
              <a:ea typeface="Inter"/>
              <a:cs typeface="Inter"/>
              <a:sym typeface="Inter"/>
            </a:endParaRPr>
          </a:p>
        </p:txBody>
      </p:sp>
      <p:sp>
        <p:nvSpPr>
          <p:cNvPr id="581" name="Google Shape;581;p73"/>
          <p:cNvSpPr txBox="1"/>
          <p:nvPr/>
        </p:nvSpPr>
        <p:spPr>
          <a:xfrm>
            <a:off x="7053050" y="1868722"/>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Siklus peningkatan kualitas praktik pembelajaran</a:t>
            </a:r>
            <a:endParaRPr>
              <a:solidFill>
                <a:srgbClr val="063951"/>
              </a:solidFill>
              <a:latin typeface="Inter"/>
              <a:ea typeface="Inter"/>
              <a:cs typeface="Inter"/>
              <a:sym typeface="Inter"/>
            </a:endParaRPr>
          </a:p>
        </p:txBody>
      </p:sp>
      <p:sp>
        <p:nvSpPr>
          <p:cNvPr id="582" name="Google Shape;582;p73"/>
          <p:cNvSpPr txBox="1"/>
          <p:nvPr/>
        </p:nvSpPr>
        <p:spPr>
          <a:xfrm>
            <a:off x="7053050" y="2850434"/>
            <a:ext cx="1847700" cy="501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
                <a:solidFill>
                  <a:srgbClr val="063951"/>
                </a:solidFill>
                <a:latin typeface="Inter"/>
                <a:ea typeface="Inter"/>
                <a:cs typeface="Inter"/>
                <a:sym typeface="Inter"/>
              </a:rPr>
              <a:t>Menceritakan</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praktik baik </a:t>
            </a:r>
            <a:endParaRPr>
              <a:solidFill>
                <a:srgbClr val="063951"/>
              </a:solidFill>
              <a:latin typeface="Inter"/>
              <a:ea typeface="Inter"/>
              <a:cs typeface="Inter"/>
              <a:sym typeface="Inter"/>
            </a:endParaRPr>
          </a:p>
          <a:p>
            <a:pPr indent="0" lvl="0" marL="0" marR="0" rtl="0" algn="l">
              <a:spcBef>
                <a:spcPts val="0"/>
              </a:spcBef>
              <a:spcAft>
                <a:spcPts val="0"/>
              </a:spcAft>
              <a:buNone/>
            </a:pPr>
            <a:r>
              <a:rPr lang="en">
                <a:solidFill>
                  <a:srgbClr val="063951"/>
                </a:solidFill>
                <a:latin typeface="Inter"/>
                <a:ea typeface="Inter"/>
                <a:cs typeface="Inter"/>
                <a:sym typeface="Inter"/>
              </a:rPr>
              <a:t>kepemimpinan</a:t>
            </a:r>
            <a:endParaRPr>
              <a:solidFill>
                <a:srgbClr val="063951"/>
              </a:solidFill>
              <a:latin typeface="Inter"/>
              <a:ea typeface="Inter"/>
              <a:cs typeface="Inter"/>
              <a:sym typeface="Inter"/>
            </a:endParaRPr>
          </a:p>
        </p:txBody>
      </p:sp>
      <p:sp>
        <p:nvSpPr>
          <p:cNvPr id="583" name="Google Shape;583;p73"/>
          <p:cNvSpPr txBox="1"/>
          <p:nvPr/>
        </p:nvSpPr>
        <p:spPr>
          <a:xfrm>
            <a:off x="7076375" y="3782884"/>
            <a:ext cx="1847700" cy="5013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Clr>
                <a:schemeClr val="dk1"/>
              </a:buClr>
              <a:buSzPts val="1100"/>
              <a:buFont typeface="Arial"/>
              <a:buNone/>
            </a:pPr>
            <a:r>
              <a:rPr lang="en">
                <a:solidFill>
                  <a:srgbClr val="063951"/>
                </a:solidFill>
                <a:latin typeface="Inter"/>
                <a:ea typeface="Inter"/>
                <a:cs typeface="Inter"/>
                <a:sym typeface="Inter"/>
              </a:rPr>
              <a:t>Refleksi program pengembangan </a:t>
            </a:r>
            <a:endParaRPr>
              <a:solidFill>
                <a:srgbClr val="063951"/>
              </a:solidFill>
              <a:latin typeface="Inter"/>
              <a:ea typeface="Inter"/>
              <a:cs typeface="Inter"/>
              <a:sym typeface="Inter"/>
            </a:endParaRPr>
          </a:p>
          <a:p>
            <a:pPr indent="0" lvl="0" marL="0" rtl="0" algn="l">
              <a:spcBef>
                <a:spcPts val="0"/>
              </a:spcBef>
              <a:spcAft>
                <a:spcPts val="0"/>
              </a:spcAft>
              <a:buSzPts val="1100"/>
              <a:buNone/>
            </a:pPr>
            <a:r>
              <a:rPr lang="en">
                <a:solidFill>
                  <a:srgbClr val="063951"/>
                </a:solidFill>
                <a:latin typeface="Inter"/>
                <a:ea typeface="Inter"/>
                <a:cs typeface="Inter"/>
                <a:sym typeface="Inter"/>
              </a:rPr>
              <a:t>kompetensi guru</a:t>
            </a:r>
            <a:endParaRPr>
              <a:solidFill>
                <a:srgbClr val="063951"/>
              </a:solidFill>
              <a:latin typeface="Inter"/>
              <a:ea typeface="Inter"/>
              <a:cs typeface="Inter"/>
              <a:sym typeface="Inter"/>
            </a:endParaRPr>
          </a:p>
        </p:txBody>
      </p:sp>
      <p:pic>
        <p:nvPicPr>
          <p:cNvPr id="584" name="Google Shape;584;p73"/>
          <p:cNvPicPr preferRelativeResize="0"/>
          <p:nvPr/>
        </p:nvPicPr>
        <p:blipFill>
          <a:blip r:embed="rId3">
            <a:alphaModFix/>
          </a:blip>
          <a:stretch>
            <a:fillRect/>
          </a:stretch>
        </p:blipFill>
        <p:spPr>
          <a:xfrm>
            <a:off x="3314025" y="807650"/>
            <a:ext cx="823376" cy="758775"/>
          </a:xfrm>
          <a:prstGeom prst="rect">
            <a:avLst/>
          </a:prstGeom>
          <a:noFill/>
          <a:ln>
            <a:noFill/>
          </a:ln>
        </p:spPr>
      </p:pic>
      <p:pic>
        <p:nvPicPr>
          <p:cNvPr id="585" name="Google Shape;585;p73"/>
          <p:cNvPicPr preferRelativeResize="0"/>
          <p:nvPr/>
        </p:nvPicPr>
        <p:blipFill>
          <a:blip r:embed="rId4">
            <a:alphaModFix/>
          </a:blip>
          <a:stretch>
            <a:fillRect/>
          </a:stretch>
        </p:blipFill>
        <p:spPr>
          <a:xfrm>
            <a:off x="3377190" y="1775955"/>
            <a:ext cx="697050" cy="712845"/>
          </a:xfrm>
          <a:prstGeom prst="rect">
            <a:avLst/>
          </a:prstGeom>
          <a:noFill/>
          <a:ln>
            <a:noFill/>
          </a:ln>
        </p:spPr>
      </p:pic>
      <p:pic>
        <p:nvPicPr>
          <p:cNvPr id="586" name="Google Shape;586;p73"/>
          <p:cNvPicPr preferRelativeResize="0"/>
          <p:nvPr/>
        </p:nvPicPr>
        <p:blipFill>
          <a:blip r:embed="rId5">
            <a:alphaModFix/>
          </a:blip>
          <a:stretch>
            <a:fillRect/>
          </a:stretch>
        </p:blipFill>
        <p:spPr>
          <a:xfrm>
            <a:off x="3377203" y="2777288"/>
            <a:ext cx="697050" cy="647582"/>
          </a:xfrm>
          <a:prstGeom prst="rect">
            <a:avLst/>
          </a:prstGeom>
          <a:noFill/>
          <a:ln>
            <a:noFill/>
          </a:ln>
        </p:spPr>
      </p:pic>
      <p:pic>
        <p:nvPicPr>
          <p:cNvPr id="587" name="Google Shape;587;p73"/>
          <p:cNvPicPr preferRelativeResize="0"/>
          <p:nvPr/>
        </p:nvPicPr>
        <p:blipFill>
          <a:blip r:embed="rId6">
            <a:alphaModFix/>
          </a:blip>
          <a:stretch>
            <a:fillRect/>
          </a:stretch>
        </p:blipFill>
        <p:spPr>
          <a:xfrm>
            <a:off x="3377186" y="3629506"/>
            <a:ext cx="697050" cy="718194"/>
          </a:xfrm>
          <a:prstGeom prst="rect">
            <a:avLst/>
          </a:prstGeom>
          <a:noFill/>
          <a:ln>
            <a:noFill/>
          </a:ln>
        </p:spPr>
      </p:pic>
      <p:pic>
        <p:nvPicPr>
          <p:cNvPr id="588" name="Google Shape;588;p73"/>
          <p:cNvPicPr preferRelativeResize="0"/>
          <p:nvPr/>
        </p:nvPicPr>
        <p:blipFill>
          <a:blip r:embed="rId7">
            <a:alphaModFix/>
          </a:blip>
          <a:stretch>
            <a:fillRect/>
          </a:stretch>
        </p:blipFill>
        <p:spPr>
          <a:xfrm>
            <a:off x="6166725" y="696649"/>
            <a:ext cx="823375" cy="789351"/>
          </a:xfrm>
          <a:prstGeom prst="rect">
            <a:avLst/>
          </a:prstGeom>
          <a:noFill/>
          <a:ln>
            <a:noFill/>
          </a:ln>
        </p:spPr>
      </p:pic>
      <p:pic>
        <p:nvPicPr>
          <p:cNvPr id="589" name="Google Shape;589;p73"/>
          <p:cNvPicPr preferRelativeResize="0"/>
          <p:nvPr/>
        </p:nvPicPr>
        <p:blipFill>
          <a:blip r:embed="rId8">
            <a:alphaModFix/>
          </a:blip>
          <a:stretch>
            <a:fillRect/>
          </a:stretch>
        </p:blipFill>
        <p:spPr>
          <a:xfrm>
            <a:off x="6166725" y="1642000"/>
            <a:ext cx="823375" cy="741031"/>
          </a:xfrm>
          <a:prstGeom prst="rect">
            <a:avLst/>
          </a:prstGeom>
          <a:noFill/>
          <a:ln>
            <a:noFill/>
          </a:ln>
        </p:spPr>
      </p:pic>
      <p:pic>
        <p:nvPicPr>
          <p:cNvPr id="590" name="Google Shape;590;p73"/>
          <p:cNvPicPr preferRelativeResize="0"/>
          <p:nvPr/>
        </p:nvPicPr>
        <p:blipFill>
          <a:blip r:embed="rId9">
            <a:alphaModFix/>
          </a:blip>
          <a:stretch>
            <a:fillRect/>
          </a:stretch>
        </p:blipFill>
        <p:spPr>
          <a:xfrm>
            <a:off x="6229887" y="2621438"/>
            <a:ext cx="697050" cy="734066"/>
          </a:xfrm>
          <a:prstGeom prst="rect">
            <a:avLst/>
          </a:prstGeom>
          <a:noFill/>
          <a:ln>
            <a:noFill/>
          </a:ln>
        </p:spPr>
      </p:pic>
      <p:pic>
        <p:nvPicPr>
          <p:cNvPr id="591" name="Google Shape;591;p73"/>
          <p:cNvPicPr preferRelativeResize="0"/>
          <p:nvPr/>
        </p:nvPicPr>
        <p:blipFill>
          <a:blip r:embed="rId10">
            <a:alphaModFix/>
          </a:blip>
          <a:stretch>
            <a:fillRect/>
          </a:stretch>
        </p:blipFill>
        <p:spPr>
          <a:xfrm>
            <a:off x="6229348" y="3593923"/>
            <a:ext cx="744783" cy="789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6"/>
          <p:cNvSpPr txBox="1"/>
          <p:nvPr/>
        </p:nvSpPr>
        <p:spPr>
          <a:xfrm>
            <a:off x="142500" y="112543"/>
            <a:ext cx="8343000" cy="3990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500">
                <a:solidFill>
                  <a:srgbClr val="1C4587"/>
                </a:solidFill>
                <a:latin typeface="Inter"/>
                <a:ea typeface="Inter"/>
                <a:cs typeface="Inter"/>
                <a:sym typeface="Inter"/>
              </a:rPr>
              <a:t>Cakupan Informasi Pada Dokumen Ini </a:t>
            </a:r>
            <a:endParaRPr sz="1900">
              <a:solidFill>
                <a:srgbClr val="1C4587"/>
              </a:solidFill>
              <a:latin typeface="Inter"/>
              <a:ea typeface="Inter"/>
              <a:cs typeface="Inter"/>
              <a:sym typeface="Inter"/>
            </a:endParaRPr>
          </a:p>
        </p:txBody>
      </p:sp>
      <p:sp>
        <p:nvSpPr>
          <p:cNvPr id="251" name="Google Shape;251;p56"/>
          <p:cNvSpPr/>
          <p:nvPr/>
        </p:nvSpPr>
        <p:spPr>
          <a:xfrm>
            <a:off x="142500" y="655125"/>
            <a:ext cx="6172500" cy="432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56"/>
          <p:cNvSpPr/>
          <p:nvPr/>
        </p:nvSpPr>
        <p:spPr>
          <a:xfrm>
            <a:off x="6427575" y="655125"/>
            <a:ext cx="2611200" cy="4321800"/>
          </a:xfrm>
          <a:prstGeom prst="rect">
            <a:avLst/>
          </a:prstGeom>
          <a:solidFill>
            <a:srgbClr val="EDF6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solidFill>
                <a:schemeClr val="dk1"/>
              </a:solidFill>
            </a:endParaRPr>
          </a:p>
        </p:txBody>
      </p:sp>
      <p:sp>
        <p:nvSpPr>
          <p:cNvPr id="253" name="Google Shape;253;p56"/>
          <p:cNvSpPr txBox="1"/>
          <p:nvPr/>
        </p:nvSpPr>
        <p:spPr>
          <a:xfrm>
            <a:off x="327400" y="891475"/>
            <a:ext cx="5177400" cy="39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AutoNum type="arabicPeriod"/>
            </a:pPr>
            <a:r>
              <a:rPr b="1" lang="en">
                <a:solidFill>
                  <a:schemeClr val="dk2"/>
                </a:solidFill>
              </a:rPr>
              <a:t>Mengapa Transformasi Pengelolaan Kinerja?</a:t>
            </a:r>
            <a:endParaRPr b="1">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Tentang Angka Kredit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Mengapa perlu transformasi pengelolaan kinerja?</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Ciri-ciri transformasi pengelolaan kinerja</a:t>
            </a:r>
            <a:endParaRPr>
              <a:solidFill>
                <a:schemeClr val="dk2"/>
              </a:solidFill>
            </a:endParaRPr>
          </a:p>
          <a:p>
            <a:pPr indent="0" lvl="0" marL="0" rtl="0" algn="l">
              <a:spcBef>
                <a:spcPts val="0"/>
              </a:spcBef>
              <a:spcAft>
                <a:spcPts val="0"/>
              </a:spcAft>
              <a:buNone/>
            </a:pPr>
            <a:r>
              <a:t/>
            </a:r>
            <a:endParaRPr>
              <a:solidFill>
                <a:schemeClr val="dk2"/>
              </a:solidFill>
            </a:endParaRPr>
          </a:p>
          <a:p>
            <a:pPr indent="-317500" lvl="0" marL="457200" rtl="0" algn="l">
              <a:spcBef>
                <a:spcPts val="0"/>
              </a:spcBef>
              <a:spcAft>
                <a:spcPts val="0"/>
              </a:spcAft>
              <a:buClr>
                <a:schemeClr val="dk2"/>
              </a:buClr>
              <a:buSzPts val="1400"/>
              <a:buAutoNum type="arabicPeriod"/>
            </a:pPr>
            <a:r>
              <a:rPr b="1" lang="en">
                <a:solidFill>
                  <a:schemeClr val="dk2"/>
                </a:solidFill>
              </a:rPr>
              <a:t>Apa dan </a:t>
            </a:r>
            <a:r>
              <a:rPr b="1" lang="en">
                <a:solidFill>
                  <a:schemeClr val="dk2"/>
                </a:solidFill>
              </a:rPr>
              <a:t>Bagaimana</a:t>
            </a:r>
            <a:r>
              <a:rPr b="1" lang="en">
                <a:solidFill>
                  <a:schemeClr val="dk2"/>
                </a:solidFill>
              </a:rPr>
              <a:t> Pengelolaan Kinerja Guru dan Kepala Sekolah?</a:t>
            </a:r>
            <a:endParaRPr b="1">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Manfaat Pengelolaan Kinerja</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Variabel Pengelolaan Kinerja</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Praktik Kinerja</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Perilaku Kerja</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Pengembangan Kompetensi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Dokumentasi Akuntabilitas </a:t>
            </a:r>
            <a:endParaRPr>
              <a:solidFill>
                <a:schemeClr val="dk2"/>
              </a:solidFill>
            </a:endParaRPr>
          </a:p>
          <a:p>
            <a:pPr indent="0" lvl="0" marL="0" rtl="0" algn="l">
              <a:spcBef>
                <a:spcPts val="0"/>
              </a:spcBef>
              <a:spcAft>
                <a:spcPts val="0"/>
              </a:spcAft>
              <a:buNone/>
            </a:pPr>
            <a:r>
              <a:t/>
            </a:r>
            <a:endParaRPr>
              <a:solidFill>
                <a:schemeClr val="dk2"/>
              </a:solidFill>
            </a:endParaRPr>
          </a:p>
          <a:p>
            <a:pPr indent="-317500" lvl="0" marL="457200" rtl="0" algn="l">
              <a:spcBef>
                <a:spcPts val="0"/>
              </a:spcBef>
              <a:spcAft>
                <a:spcPts val="0"/>
              </a:spcAft>
              <a:buClr>
                <a:schemeClr val="dk2"/>
              </a:buClr>
              <a:buSzPts val="1400"/>
              <a:buAutoNum type="arabicPeriod"/>
            </a:pPr>
            <a:r>
              <a:rPr b="1" lang="en">
                <a:solidFill>
                  <a:schemeClr val="dk2"/>
                </a:solidFill>
              </a:rPr>
              <a:t>Bagaimana Proses Penilaian Dalam Pengelolaan Kinerja?</a:t>
            </a:r>
            <a:endParaRPr b="1">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Ilustrasi Penilaian Dalam Pengelolaan Kinerja</a:t>
            </a:r>
            <a:endParaRPr>
              <a:solidFill>
                <a:schemeClr val="dk2"/>
              </a:solidFill>
            </a:endParaRPr>
          </a:p>
        </p:txBody>
      </p:sp>
      <p:sp>
        <p:nvSpPr>
          <p:cNvPr id="254" name="Google Shape;254;p56"/>
          <p:cNvSpPr/>
          <p:nvPr/>
        </p:nvSpPr>
        <p:spPr>
          <a:xfrm>
            <a:off x="6500775" y="777475"/>
            <a:ext cx="2464800" cy="5130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Inter"/>
                <a:ea typeface="Inter"/>
                <a:cs typeface="Inter"/>
                <a:sym typeface="Inter"/>
              </a:rPr>
              <a:t>PE</a:t>
            </a:r>
            <a:endParaRPr b="1" sz="1500">
              <a:solidFill>
                <a:srgbClr val="FFFFFF"/>
              </a:solidFill>
              <a:latin typeface="Inter"/>
              <a:ea typeface="Inter"/>
              <a:cs typeface="Inter"/>
              <a:sym typeface="Inter"/>
            </a:endParaRPr>
          </a:p>
        </p:txBody>
      </p:sp>
      <p:sp>
        <p:nvSpPr>
          <p:cNvPr id="255" name="Google Shape;255;p56"/>
          <p:cNvSpPr/>
          <p:nvPr/>
        </p:nvSpPr>
        <p:spPr>
          <a:xfrm>
            <a:off x="6500775" y="777475"/>
            <a:ext cx="513000" cy="513000"/>
          </a:xfrm>
          <a:prstGeom prst="ellipse">
            <a:avLst/>
          </a:pr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56"/>
          <p:cNvPicPr preferRelativeResize="0"/>
          <p:nvPr/>
        </p:nvPicPr>
        <p:blipFill>
          <a:blip r:embed="rId3">
            <a:alphaModFix/>
          </a:blip>
          <a:stretch>
            <a:fillRect/>
          </a:stretch>
        </p:blipFill>
        <p:spPr>
          <a:xfrm>
            <a:off x="6561605" y="838305"/>
            <a:ext cx="391264" cy="391266"/>
          </a:xfrm>
          <a:prstGeom prst="rect">
            <a:avLst/>
          </a:prstGeom>
          <a:noFill/>
          <a:ln>
            <a:noFill/>
          </a:ln>
        </p:spPr>
      </p:pic>
      <p:sp>
        <p:nvSpPr>
          <p:cNvPr id="257" name="Google Shape;257;p56"/>
          <p:cNvSpPr txBox="1"/>
          <p:nvPr/>
        </p:nvSpPr>
        <p:spPr>
          <a:xfrm>
            <a:off x="7123350" y="803125"/>
            <a:ext cx="174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1C4487"/>
                </a:solidFill>
              </a:rPr>
              <a:t>PENTING!</a:t>
            </a:r>
            <a:endParaRPr b="1" sz="1800">
              <a:solidFill>
                <a:srgbClr val="1C4487"/>
              </a:solidFill>
            </a:endParaRPr>
          </a:p>
        </p:txBody>
      </p:sp>
      <p:sp>
        <p:nvSpPr>
          <p:cNvPr id="258" name="Google Shape;258;p56"/>
          <p:cNvSpPr txBox="1"/>
          <p:nvPr/>
        </p:nvSpPr>
        <p:spPr>
          <a:xfrm>
            <a:off x="6427575" y="1386700"/>
            <a:ext cx="2538000" cy="3039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chemeClr val="dk1"/>
              </a:buClr>
              <a:buSzPts val="900"/>
              <a:buAutoNum type="arabicPeriod"/>
            </a:pPr>
            <a:r>
              <a:rPr lang="en" sz="900">
                <a:solidFill>
                  <a:schemeClr val="dk1"/>
                </a:solidFill>
              </a:rPr>
              <a:t>Baca dan pelajari dokumen ini sebelum mulai mengisi form Pengelolaan Kinerja di Platform Merdeka Mengajar</a:t>
            </a:r>
            <a:endParaRPr sz="900">
              <a:solidFill>
                <a:schemeClr val="dk1"/>
              </a:solidFill>
            </a:endParaRPr>
          </a:p>
          <a:p>
            <a:pPr indent="-285750" lvl="0" marL="457200" rtl="0" algn="l">
              <a:spcBef>
                <a:spcPts val="0"/>
              </a:spcBef>
              <a:spcAft>
                <a:spcPts val="0"/>
              </a:spcAft>
              <a:buClr>
                <a:schemeClr val="dk1"/>
              </a:buClr>
              <a:buSzPts val="900"/>
              <a:buAutoNum type="arabicPeriod"/>
            </a:pPr>
            <a:r>
              <a:rPr lang="en" sz="900">
                <a:solidFill>
                  <a:schemeClr val="dk1"/>
                </a:solidFill>
              </a:rPr>
              <a:t>Dokumen ini juga bisa Anda gunakan sebagai materi paparan sosialisasi untuk rekan Guru &amp; Kepala Sekolah</a:t>
            </a:r>
            <a:endParaRPr sz="900">
              <a:solidFill>
                <a:schemeClr val="dk1"/>
              </a:solidFill>
            </a:endParaRPr>
          </a:p>
          <a:p>
            <a:pPr indent="-285750" lvl="0" marL="457200" rtl="0" algn="l">
              <a:spcBef>
                <a:spcPts val="0"/>
              </a:spcBef>
              <a:spcAft>
                <a:spcPts val="0"/>
              </a:spcAft>
              <a:buClr>
                <a:schemeClr val="dk1"/>
              </a:buClr>
              <a:buSzPts val="900"/>
              <a:buAutoNum type="arabicPeriod"/>
            </a:pPr>
            <a:r>
              <a:rPr lang="en" sz="900">
                <a:solidFill>
                  <a:schemeClr val="dk1"/>
                </a:solidFill>
              </a:rPr>
              <a:t>Selain dokumen ini terdapat bahan bacaan lain yang dapat Anda pelajari untuk mendukung pemahaman terkait P</a:t>
            </a:r>
            <a:r>
              <a:rPr lang="en" sz="900">
                <a:solidFill>
                  <a:schemeClr val="dk1"/>
                </a:solidFill>
              </a:rPr>
              <a:t>e</a:t>
            </a:r>
            <a:r>
              <a:rPr lang="en" sz="900">
                <a:solidFill>
                  <a:schemeClr val="dk1"/>
                </a:solidFill>
              </a:rPr>
              <a:t>ngelolaan Kinerja, antara lain :</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Panduan Teknis Fitur Pengelolaan Kinerja Guru </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Surat Edaran Bersama Kepala Badan Kepegawaian Negara dan Menteri Pendidikan, Kebudayaan, Riset dan Teknologi Nomor 17 tahun 2023 dan Nomor 9 Tahun 2023 </a:t>
            </a:r>
            <a:r>
              <a:rPr lang="en" sz="900">
                <a:solidFill>
                  <a:schemeClr val="dk1"/>
                </a:solidFill>
              </a:rPr>
              <a:t> </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Peraturan Direktur Jenderal Guru dan Tenaga Kependidikan Nomor 7607/B.B1/HK.03/2023 tentang Petunjuk Teknis Pengelolaan Kinerja Guru dan Kepala Sekolah</a:t>
            </a:r>
            <a:endParaRPr sz="9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595" name="Shape 595"/>
        <p:cNvGrpSpPr/>
        <p:nvPr/>
      </p:nvGrpSpPr>
      <p:grpSpPr>
        <a:xfrm>
          <a:off x="0" y="0"/>
          <a:ext cx="0" cy="0"/>
          <a:chOff x="0" y="0"/>
          <a:chExt cx="0" cy="0"/>
        </a:xfrm>
      </p:grpSpPr>
      <p:sp>
        <p:nvSpPr>
          <p:cNvPr id="596" name="Google Shape;596;p74"/>
          <p:cNvSpPr txBox="1"/>
          <p:nvPr/>
        </p:nvSpPr>
        <p:spPr>
          <a:xfrm>
            <a:off x="255473" y="129750"/>
            <a:ext cx="61017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 </a:t>
            </a:r>
            <a:r>
              <a:rPr b="1" lang="en" sz="2200">
                <a:solidFill>
                  <a:srgbClr val="1C4587"/>
                </a:solidFill>
                <a:latin typeface="Inter"/>
                <a:ea typeface="Inter"/>
                <a:cs typeface="Inter"/>
                <a:sym typeface="Inter"/>
              </a:rPr>
              <a:t>Penilaian </a:t>
            </a:r>
            <a:r>
              <a:rPr b="1" lang="en" sz="2200">
                <a:solidFill>
                  <a:srgbClr val="1C4587"/>
                </a:solidFill>
                <a:latin typeface="Inter"/>
                <a:ea typeface="Inter"/>
                <a:cs typeface="Inter"/>
                <a:sym typeface="Inter"/>
              </a:rPr>
              <a:t>Praktik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 </a:t>
            </a:r>
            <a:endParaRPr b="1" sz="2200">
              <a:solidFill>
                <a:srgbClr val="1C4587"/>
              </a:solidFill>
              <a:latin typeface="Inter"/>
              <a:ea typeface="Inter"/>
              <a:cs typeface="Inter"/>
              <a:sym typeface="Inter"/>
            </a:endParaRPr>
          </a:p>
        </p:txBody>
      </p:sp>
      <p:sp>
        <p:nvSpPr>
          <p:cNvPr id="597" name="Google Shape;597;p74"/>
          <p:cNvSpPr/>
          <p:nvPr/>
        </p:nvSpPr>
        <p:spPr>
          <a:xfrm>
            <a:off x="288900" y="2020484"/>
            <a:ext cx="1922100" cy="2733900"/>
          </a:xfrm>
          <a:prstGeom prst="roundRect">
            <a:avLst>
              <a:gd fmla="val 8829" name="adj"/>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Upaya Refleksi </a:t>
            </a:r>
            <a:br>
              <a:rPr b="1" lang="en" sz="1100"/>
            </a:br>
            <a:br>
              <a:rPr b="1" lang="en" sz="900"/>
            </a:br>
            <a:endParaRPr b="1" sz="900"/>
          </a:p>
          <a:p>
            <a:pPr indent="0" lvl="0" marL="0" rtl="0" algn="l">
              <a:spcBef>
                <a:spcPts val="0"/>
              </a:spcBef>
              <a:spcAft>
                <a:spcPts val="0"/>
              </a:spcAft>
              <a:buNone/>
            </a:pPr>
            <a:r>
              <a:rPr lang="en" sz="900"/>
              <a:t>Pejabat Penilai</a:t>
            </a:r>
            <a:r>
              <a:rPr lang="en" sz="900"/>
              <a:t> menilai bagaimana upaya pegawai melakukan refleksi untuk menyadari kesulitannya dalam peningkatan pembelajaran</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rPr lang="en" sz="900"/>
              <a:t>Dengan mempertimbangkan:</a:t>
            </a:r>
            <a:endParaRPr sz="900"/>
          </a:p>
          <a:p>
            <a:pPr indent="-285750" lvl="0" marL="457200" rtl="0" algn="l">
              <a:spcBef>
                <a:spcPts val="0"/>
              </a:spcBef>
              <a:spcAft>
                <a:spcPts val="0"/>
              </a:spcAft>
              <a:buSzPts val="900"/>
              <a:buChar char="●"/>
            </a:pPr>
            <a:r>
              <a:rPr lang="en" sz="900">
                <a:solidFill>
                  <a:schemeClr val="dk1"/>
                </a:solidFill>
              </a:rPr>
              <a:t>Kualitas refleksi pada </a:t>
            </a:r>
            <a:r>
              <a:rPr b="1" lang="en" sz="900">
                <a:solidFill>
                  <a:schemeClr val="dk1"/>
                </a:solidFill>
              </a:rPr>
              <a:t>C - Diskusi Tindak Lanjut</a:t>
            </a:r>
            <a:r>
              <a:rPr lang="en" sz="900">
                <a:solidFill>
                  <a:schemeClr val="dk1"/>
                </a:solidFill>
              </a:rPr>
              <a:t> </a:t>
            </a:r>
            <a:br>
              <a:rPr lang="en" sz="900">
                <a:solidFill>
                  <a:schemeClr val="dk1"/>
                </a:solidFill>
              </a:rPr>
            </a:br>
            <a:endParaRPr sz="900">
              <a:solidFill>
                <a:schemeClr val="dk1"/>
              </a:solidFill>
            </a:endParaRPr>
          </a:p>
          <a:p>
            <a:pPr indent="-285750" lvl="0" marL="457200" rtl="0" algn="l">
              <a:spcBef>
                <a:spcPts val="0"/>
              </a:spcBef>
              <a:spcAft>
                <a:spcPts val="0"/>
              </a:spcAft>
              <a:buSzPts val="900"/>
              <a:buChar char="●"/>
            </a:pPr>
            <a:r>
              <a:rPr lang="en" sz="900"/>
              <a:t>Kualitas refleksi pada </a:t>
            </a:r>
            <a:r>
              <a:rPr b="1" lang="en" sz="900"/>
              <a:t>E - Refleksi Tindak Lanjut Observasi Kelas </a:t>
            </a:r>
            <a:endParaRPr b="1" sz="900"/>
          </a:p>
        </p:txBody>
      </p:sp>
      <p:sp>
        <p:nvSpPr>
          <p:cNvPr id="598" name="Google Shape;598;p74"/>
          <p:cNvSpPr/>
          <p:nvPr/>
        </p:nvSpPr>
        <p:spPr>
          <a:xfrm>
            <a:off x="2418050" y="2020484"/>
            <a:ext cx="1922100" cy="2733900"/>
          </a:xfrm>
          <a:prstGeom prst="roundRect">
            <a:avLst>
              <a:gd fmla="val 8988" name="adj"/>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t>Upaya </a:t>
            </a:r>
            <a:r>
              <a:rPr b="1" lang="en" sz="1100"/>
              <a:t>Mempelajari</a:t>
            </a:r>
            <a:endParaRPr b="1" sz="1100"/>
          </a:p>
          <a:p>
            <a:pPr indent="0" lvl="0" marL="0" rtl="0" algn="l">
              <a:spcBef>
                <a:spcPts val="0"/>
              </a:spcBef>
              <a:spcAft>
                <a:spcPts val="0"/>
              </a:spcAft>
              <a:buNone/>
            </a:pPr>
            <a:r>
              <a:t/>
            </a:r>
            <a:endParaRPr b="1"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Pejabat Penilai</a:t>
            </a:r>
            <a:r>
              <a:rPr lang="en" sz="900"/>
              <a:t> melihat bagaimana upaya pegawai mempelajari dan menguasai kompetensi yang dibutuhkan untuk peningkatan kinerja berdasarkan hasil observasi kelas dan hasil refleksi</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rPr lang="en" sz="900">
                <a:solidFill>
                  <a:schemeClr val="dk1"/>
                </a:solidFill>
              </a:rPr>
              <a:t>Dengan mempertimbangkan:</a:t>
            </a:r>
            <a:endParaRPr sz="900">
              <a:solidFill>
                <a:schemeClr val="dk1"/>
              </a:solidFill>
            </a:endParaRPr>
          </a:p>
          <a:p>
            <a:pPr indent="-285750" lvl="0" marL="457200" rtl="0" algn="l">
              <a:spcBef>
                <a:spcPts val="0"/>
              </a:spcBef>
              <a:spcAft>
                <a:spcPts val="0"/>
              </a:spcAft>
              <a:buSzPts val="900"/>
              <a:buChar char="●"/>
            </a:pPr>
            <a:r>
              <a:rPr lang="en" sz="900"/>
              <a:t>Kualitas refleksi terhadap penyelesaian Upaya Tindak Lanjut pada </a:t>
            </a:r>
            <a:r>
              <a:rPr b="1" lang="en" sz="900"/>
              <a:t>E - Refleksi Tindak Lanjut</a:t>
            </a:r>
            <a:endParaRPr sz="900"/>
          </a:p>
        </p:txBody>
      </p:sp>
      <p:sp>
        <p:nvSpPr>
          <p:cNvPr id="599" name="Google Shape;599;p74"/>
          <p:cNvSpPr/>
          <p:nvPr/>
        </p:nvSpPr>
        <p:spPr>
          <a:xfrm>
            <a:off x="4604050" y="2000250"/>
            <a:ext cx="1922100" cy="2733900"/>
          </a:xfrm>
          <a:prstGeom prst="roundRect">
            <a:avLst>
              <a:gd fmla="val 8244" name="adj"/>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dk1"/>
                </a:solidFill>
              </a:rPr>
              <a:t>Perubahan Praktik</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Pejabat Penilai melihat bagaimana perubahan kinerja yang ditunjukkan oleh pegawai dari waktu ke waktu yang mempengaruhi kualitas pembelajaran di kelas atau satuan pendidikan</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b="1"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Dengan mempertimbangkan:</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Perubahan praktik dari waktu ke waktu pada </a:t>
            </a:r>
            <a:r>
              <a:rPr b="1" lang="en" sz="900">
                <a:solidFill>
                  <a:schemeClr val="dk1"/>
                </a:solidFill>
              </a:rPr>
              <a:t>E - Refleksi Tindak Lanjut</a:t>
            </a:r>
            <a:endParaRPr b="1" sz="900"/>
          </a:p>
        </p:txBody>
      </p:sp>
      <p:sp>
        <p:nvSpPr>
          <p:cNvPr id="600" name="Google Shape;600;p74"/>
          <p:cNvSpPr/>
          <p:nvPr/>
        </p:nvSpPr>
        <p:spPr>
          <a:xfrm>
            <a:off x="6868200" y="0"/>
            <a:ext cx="2275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601" name="Google Shape;601;p74"/>
          <p:cNvCxnSpPr>
            <a:stCxn id="602" idx="2"/>
            <a:endCxn id="603" idx="0"/>
          </p:cNvCxnSpPr>
          <p:nvPr/>
        </p:nvCxnSpPr>
        <p:spPr>
          <a:xfrm flipH="1" rot="-5400000">
            <a:off x="7988575" y="2304474"/>
            <a:ext cx="165000" cy="75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604" name="Google Shape;604;p74"/>
          <p:cNvCxnSpPr>
            <a:stCxn id="603" idx="2"/>
            <a:endCxn id="605" idx="0"/>
          </p:cNvCxnSpPr>
          <p:nvPr/>
        </p:nvCxnSpPr>
        <p:spPr>
          <a:xfrm flipH="1" rot="-5400000">
            <a:off x="7965573" y="2932208"/>
            <a:ext cx="219300" cy="6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606" name="Google Shape;606;p74"/>
          <p:cNvCxnSpPr>
            <a:stCxn id="607" idx="2"/>
            <a:endCxn id="608" idx="0"/>
          </p:cNvCxnSpPr>
          <p:nvPr/>
        </p:nvCxnSpPr>
        <p:spPr>
          <a:xfrm rot="5400000">
            <a:off x="7952229" y="4259137"/>
            <a:ext cx="237900" cy="75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609" name="Google Shape;609;p74"/>
          <p:cNvCxnSpPr>
            <a:stCxn id="605" idx="2"/>
            <a:endCxn id="607" idx="0"/>
          </p:cNvCxnSpPr>
          <p:nvPr/>
        </p:nvCxnSpPr>
        <p:spPr>
          <a:xfrm flipH="1" rot="-5400000">
            <a:off x="7956279" y="3592777"/>
            <a:ext cx="237900" cy="6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610" name="Google Shape;610;p74"/>
          <p:cNvSpPr txBox="1"/>
          <p:nvPr/>
        </p:nvSpPr>
        <p:spPr>
          <a:xfrm>
            <a:off x="288900" y="1056600"/>
            <a:ext cx="62685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Mengacu pada Siklus Peningkatan Kinerja Pegawai di samping, dijabarkan bagaimana Pejabat Penilai (KS/PS) menilai Praktik Kinerja Pegawai (guru dan kepala sekolah) di setiap tahapan Siklus Peningkatan Kinerja Pegawai</a:t>
            </a:r>
            <a:endParaRPr sz="1200">
              <a:solidFill>
                <a:schemeClr val="dk1"/>
              </a:solidFill>
            </a:endParaRPr>
          </a:p>
        </p:txBody>
      </p:sp>
      <p:sp>
        <p:nvSpPr>
          <p:cNvPr id="611" name="Google Shape;611;p74"/>
          <p:cNvSpPr/>
          <p:nvPr/>
        </p:nvSpPr>
        <p:spPr>
          <a:xfrm>
            <a:off x="7097400" y="540100"/>
            <a:ext cx="1922100" cy="612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t>Siklus Peningkatan</a:t>
            </a:r>
            <a:endParaRPr b="1" sz="1300"/>
          </a:p>
          <a:p>
            <a:pPr indent="0" lvl="0" marL="0" rtl="0" algn="ctr">
              <a:spcBef>
                <a:spcPts val="0"/>
              </a:spcBef>
              <a:spcAft>
                <a:spcPts val="0"/>
              </a:spcAft>
              <a:buNone/>
            </a:pPr>
            <a:r>
              <a:rPr b="1" lang="en" sz="1300"/>
              <a:t>Kinerja Pegawai</a:t>
            </a:r>
            <a:endParaRPr b="1" sz="1300"/>
          </a:p>
        </p:txBody>
      </p:sp>
      <p:sp>
        <p:nvSpPr>
          <p:cNvPr id="612" name="Google Shape;612;p74"/>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Praktik Kinerja</a:t>
            </a:r>
            <a:endParaRPr sz="1500"/>
          </a:p>
        </p:txBody>
      </p:sp>
      <p:sp>
        <p:nvSpPr>
          <p:cNvPr id="613" name="Google Shape;613;p74"/>
          <p:cNvSpPr/>
          <p:nvPr/>
        </p:nvSpPr>
        <p:spPr>
          <a:xfrm>
            <a:off x="288900" y="1904100"/>
            <a:ext cx="1922100" cy="5034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Upaya Refleksi</a:t>
            </a:r>
            <a:endParaRPr b="1" sz="1200">
              <a:solidFill>
                <a:schemeClr val="lt1"/>
              </a:solidFill>
            </a:endParaRPr>
          </a:p>
        </p:txBody>
      </p:sp>
      <p:sp>
        <p:nvSpPr>
          <p:cNvPr id="614" name="Google Shape;614;p74"/>
          <p:cNvSpPr/>
          <p:nvPr/>
        </p:nvSpPr>
        <p:spPr>
          <a:xfrm>
            <a:off x="2418050" y="1904100"/>
            <a:ext cx="1922100" cy="5034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Upaya Mempelajari</a:t>
            </a:r>
            <a:endParaRPr b="1" sz="1200">
              <a:solidFill>
                <a:schemeClr val="lt1"/>
              </a:solidFill>
            </a:endParaRPr>
          </a:p>
        </p:txBody>
      </p:sp>
      <p:sp>
        <p:nvSpPr>
          <p:cNvPr id="615" name="Google Shape;615;p74"/>
          <p:cNvSpPr/>
          <p:nvPr/>
        </p:nvSpPr>
        <p:spPr>
          <a:xfrm>
            <a:off x="4604050" y="1904100"/>
            <a:ext cx="1922100" cy="5034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Perubahan Praktik</a:t>
            </a:r>
            <a:endParaRPr b="1" sz="1200">
              <a:solidFill>
                <a:schemeClr val="lt1"/>
              </a:solidFill>
            </a:endParaRPr>
          </a:p>
        </p:txBody>
      </p:sp>
      <p:sp>
        <p:nvSpPr>
          <p:cNvPr id="616" name="Google Shape;616;p74"/>
          <p:cNvSpPr/>
          <p:nvPr/>
        </p:nvSpPr>
        <p:spPr>
          <a:xfrm>
            <a:off x="7239025" y="1793724"/>
            <a:ext cx="1656600" cy="432000"/>
          </a:xfrm>
          <a:prstGeom prst="roundRect">
            <a:avLst>
              <a:gd fmla="val 16667" name="adj"/>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a:t>
            </a:r>
            <a:endParaRPr b="1" sz="1000"/>
          </a:p>
          <a:p>
            <a:pPr indent="0" lvl="0" marL="0" rtl="0" algn="ctr">
              <a:spcBef>
                <a:spcPts val="0"/>
              </a:spcBef>
              <a:spcAft>
                <a:spcPts val="0"/>
              </a:spcAft>
              <a:buNone/>
            </a:pPr>
            <a:r>
              <a:rPr lang="en" sz="1000"/>
              <a:t>Diskusi Persiapan</a:t>
            </a:r>
            <a:endParaRPr sz="1000"/>
          </a:p>
        </p:txBody>
      </p:sp>
      <p:sp>
        <p:nvSpPr>
          <p:cNvPr id="617" name="Google Shape;617;p74"/>
          <p:cNvSpPr/>
          <p:nvPr/>
        </p:nvSpPr>
        <p:spPr>
          <a:xfrm>
            <a:off x="7246623" y="2390858"/>
            <a:ext cx="1656600" cy="432000"/>
          </a:xfrm>
          <a:prstGeom prst="roundRect">
            <a:avLst>
              <a:gd fmla="val 16667"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B</a:t>
            </a:r>
            <a:endParaRPr b="1" sz="1000"/>
          </a:p>
          <a:p>
            <a:pPr indent="0" lvl="0" marL="0" rtl="0" algn="ctr">
              <a:spcBef>
                <a:spcPts val="0"/>
              </a:spcBef>
              <a:spcAft>
                <a:spcPts val="0"/>
              </a:spcAft>
              <a:buNone/>
            </a:pPr>
            <a:r>
              <a:rPr lang="en" sz="1000"/>
              <a:t>Observasi Kinerja</a:t>
            </a:r>
            <a:endParaRPr sz="1000"/>
          </a:p>
        </p:txBody>
      </p:sp>
      <p:sp>
        <p:nvSpPr>
          <p:cNvPr id="618" name="Google Shape;618;p74"/>
          <p:cNvSpPr/>
          <p:nvPr/>
        </p:nvSpPr>
        <p:spPr>
          <a:xfrm>
            <a:off x="7246629" y="3042127"/>
            <a:ext cx="1656600" cy="4320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C</a:t>
            </a:r>
            <a:endParaRPr b="1" sz="1000"/>
          </a:p>
          <a:p>
            <a:pPr indent="0" lvl="0" marL="0" rtl="0" algn="ctr">
              <a:spcBef>
                <a:spcPts val="0"/>
              </a:spcBef>
              <a:spcAft>
                <a:spcPts val="0"/>
              </a:spcAft>
              <a:buNone/>
            </a:pPr>
            <a:r>
              <a:rPr lang="en" sz="1000"/>
              <a:t>Diskusi Tindak Lanjut</a:t>
            </a:r>
            <a:endParaRPr sz="1000"/>
          </a:p>
        </p:txBody>
      </p:sp>
      <p:sp>
        <p:nvSpPr>
          <p:cNvPr id="619" name="Google Shape;619;p74"/>
          <p:cNvSpPr/>
          <p:nvPr/>
        </p:nvSpPr>
        <p:spPr>
          <a:xfrm>
            <a:off x="7239026" y="4381730"/>
            <a:ext cx="1656600" cy="4320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E</a:t>
            </a:r>
            <a:endParaRPr b="1" sz="1000"/>
          </a:p>
          <a:p>
            <a:pPr indent="0" lvl="0" marL="0" rtl="0" algn="ctr">
              <a:spcBef>
                <a:spcPts val="0"/>
              </a:spcBef>
              <a:spcAft>
                <a:spcPts val="0"/>
              </a:spcAft>
              <a:buNone/>
            </a:pPr>
            <a:r>
              <a:rPr lang="en" sz="1000"/>
              <a:t>Refleksi Tindak Lanjut</a:t>
            </a:r>
            <a:endParaRPr sz="1000"/>
          </a:p>
        </p:txBody>
      </p:sp>
      <p:sp>
        <p:nvSpPr>
          <p:cNvPr id="620" name="Google Shape;620;p74"/>
          <p:cNvSpPr/>
          <p:nvPr/>
        </p:nvSpPr>
        <p:spPr>
          <a:xfrm>
            <a:off x="7246629" y="3711937"/>
            <a:ext cx="1656600" cy="432000"/>
          </a:xfrm>
          <a:prstGeom prst="roundRect">
            <a:avLst>
              <a:gd fmla="val 16667"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D</a:t>
            </a:r>
            <a:endParaRPr b="1" sz="1000"/>
          </a:p>
          <a:p>
            <a:pPr indent="0" lvl="0" marL="0" rtl="0" algn="ctr">
              <a:spcBef>
                <a:spcPts val="0"/>
              </a:spcBef>
              <a:spcAft>
                <a:spcPts val="0"/>
              </a:spcAft>
              <a:buNone/>
            </a:pPr>
            <a:r>
              <a:rPr lang="en" sz="1000"/>
              <a:t>Upaya Tindak Lanjut</a:t>
            </a:r>
            <a:endParaRPr sz="1000"/>
          </a:p>
        </p:txBody>
      </p:sp>
      <p:cxnSp>
        <p:nvCxnSpPr>
          <p:cNvPr id="621" name="Google Shape;621;p74"/>
          <p:cNvCxnSpPr>
            <a:stCxn id="619" idx="1"/>
            <a:endCxn id="616" idx="1"/>
          </p:cNvCxnSpPr>
          <p:nvPr/>
        </p:nvCxnSpPr>
        <p:spPr>
          <a:xfrm flipH="1" rot="10800000">
            <a:off x="7239026" y="2009630"/>
            <a:ext cx="600" cy="2588100"/>
          </a:xfrm>
          <a:prstGeom prst="bentConnector3">
            <a:avLst>
              <a:gd fmla="val -39687719"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625" name="Shape 625"/>
        <p:cNvGrpSpPr/>
        <p:nvPr/>
      </p:nvGrpSpPr>
      <p:grpSpPr>
        <a:xfrm>
          <a:off x="0" y="0"/>
          <a:ext cx="0" cy="0"/>
          <a:chOff x="0" y="0"/>
          <a:chExt cx="0" cy="0"/>
        </a:xfrm>
      </p:grpSpPr>
      <p:sp>
        <p:nvSpPr>
          <p:cNvPr id="626" name="Google Shape;626;p75"/>
          <p:cNvSpPr txBox="1"/>
          <p:nvPr/>
        </p:nvSpPr>
        <p:spPr>
          <a:xfrm>
            <a:off x="347449" y="61225"/>
            <a:ext cx="66063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Apa Aspek</a:t>
            </a:r>
            <a:r>
              <a:rPr b="1" lang="en" sz="2200">
                <a:solidFill>
                  <a:srgbClr val="1C4587"/>
                </a:solidFill>
                <a:latin typeface="Inter"/>
                <a:ea typeface="Inter"/>
                <a:cs typeface="Inter"/>
                <a:sym typeface="Inter"/>
              </a:rPr>
              <a:t> Penilaian terhadap Praktik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627" name="Google Shape;627;p75"/>
          <p:cNvSpPr/>
          <p:nvPr/>
        </p:nvSpPr>
        <p:spPr>
          <a:xfrm>
            <a:off x="-75" y="929900"/>
            <a:ext cx="9144000" cy="42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28" name="Google Shape;628;p75"/>
          <p:cNvSpPr txBox="1"/>
          <p:nvPr/>
        </p:nvSpPr>
        <p:spPr>
          <a:xfrm>
            <a:off x="271250" y="1089925"/>
            <a:ext cx="84609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Clr>
                <a:schemeClr val="dk1"/>
              </a:buClr>
              <a:buSzPts val="1100"/>
              <a:buFont typeface="Arial"/>
              <a:buNone/>
            </a:pPr>
            <a:r>
              <a:rPr lang="en">
                <a:solidFill>
                  <a:schemeClr val="dk1"/>
                </a:solidFill>
                <a:latin typeface="Inter Light"/>
                <a:ea typeface="Inter Light"/>
                <a:cs typeface="Inter Light"/>
                <a:sym typeface="Inter Light"/>
              </a:rPr>
              <a:t>Upaya pegawai dalam melakukan peningkatan pada 1 indikator kinerja pilihan melalui Siklus Peningkatan Kinerja akan dinilai berdasarkan 3 aspek yang diturunkan dari Indikator D2 Rapor Pendidikan:</a:t>
            </a:r>
            <a:endParaRPr>
              <a:solidFill>
                <a:schemeClr val="dk1"/>
              </a:solidFill>
              <a:latin typeface="Inter Light"/>
              <a:ea typeface="Inter Light"/>
              <a:cs typeface="Inter Light"/>
              <a:sym typeface="Inter Light"/>
            </a:endParaRPr>
          </a:p>
        </p:txBody>
      </p:sp>
      <p:sp>
        <p:nvSpPr>
          <p:cNvPr id="629" name="Google Shape;629;p75"/>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Praktik Kinerja</a:t>
            </a:r>
            <a:endParaRPr sz="1500"/>
          </a:p>
        </p:txBody>
      </p:sp>
      <p:grpSp>
        <p:nvGrpSpPr>
          <p:cNvPr id="630" name="Google Shape;630;p75"/>
          <p:cNvGrpSpPr/>
          <p:nvPr/>
        </p:nvGrpSpPr>
        <p:grpSpPr>
          <a:xfrm>
            <a:off x="271250" y="2046525"/>
            <a:ext cx="2741100" cy="2829480"/>
            <a:chOff x="347450" y="2046525"/>
            <a:chExt cx="2741100" cy="2829480"/>
          </a:xfrm>
        </p:grpSpPr>
        <p:sp>
          <p:nvSpPr>
            <p:cNvPr id="631" name="Google Shape;631;p75"/>
            <p:cNvSpPr/>
            <p:nvPr/>
          </p:nvSpPr>
          <p:spPr>
            <a:xfrm>
              <a:off x="347450" y="2249505"/>
              <a:ext cx="2741100" cy="2626500"/>
            </a:xfrm>
            <a:prstGeom prst="roundRect">
              <a:avLst>
                <a:gd fmla="val 8829" name="adj"/>
              </a:avLst>
            </a:prstGeom>
            <a:solidFill>
              <a:srgbClr val="EDF6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700"/>
            </a:p>
            <a:p>
              <a:pPr indent="0" lvl="0" marL="0" rtl="0" algn="l">
                <a:spcBef>
                  <a:spcPts val="0"/>
                </a:spcBef>
                <a:spcAft>
                  <a:spcPts val="0"/>
                </a:spcAft>
                <a:buNone/>
              </a:pPr>
              <a:r>
                <a:t/>
              </a:r>
              <a:endParaRPr b="1" sz="700"/>
            </a:p>
            <a:p>
              <a:pPr indent="0" lvl="0" marL="0" rtl="0" algn="l">
                <a:spcBef>
                  <a:spcPts val="0"/>
                </a:spcBef>
                <a:spcAft>
                  <a:spcPts val="0"/>
                </a:spcAft>
                <a:buNone/>
              </a:pPr>
              <a:r>
                <a:t/>
              </a:r>
              <a:endParaRPr b="1" sz="700"/>
            </a:p>
            <a:p>
              <a:pPr indent="-292100" lvl="0" marL="457200" rtl="0" algn="l">
                <a:spcBef>
                  <a:spcPts val="0"/>
                </a:spcBef>
                <a:spcAft>
                  <a:spcPts val="0"/>
                </a:spcAft>
                <a:buClr>
                  <a:schemeClr val="dk1"/>
                </a:buClr>
                <a:buSzPts val="1000"/>
                <a:buAutoNum type="arabicPeriod"/>
              </a:pPr>
              <a:r>
                <a:rPr lang="en" sz="1000">
                  <a:solidFill>
                    <a:schemeClr val="dk1"/>
                  </a:solidFill>
                  <a:latin typeface="Inter Light"/>
                  <a:ea typeface="Inter Light"/>
                  <a:cs typeface="Inter Light"/>
                  <a:sym typeface="Inter Light"/>
                </a:rPr>
                <a:t>Bagaimana upaya pegawai melakukan refleksi untuk menyadari tantangan dalam peningkatan kinerjanya? </a:t>
              </a:r>
              <a:endParaRPr sz="1000">
                <a:solidFill>
                  <a:schemeClr val="dk1"/>
                </a:solidFill>
                <a:latin typeface="Inter Light"/>
                <a:ea typeface="Inter Light"/>
                <a:cs typeface="Inter Light"/>
                <a:sym typeface="Inter Light"/>
              </a:endParaRPr>
            </a:p>
            <a:p>
              <a:pPr indent="-292100" lvl="0" marL="457200" rtl="0" algn="l">
                <a:spcBef>
                  <a:spcPts val="1000"/>
                </a:spcBef>
                <a:spcAft>
                  <a:spcPts val="0"/>
                </a:spcAft>
                <a:buClr>
                  <a:schemeClr val="dk1"/>
                </a:buClr>
                <a:buSzPts val="1000"/>
                <a:buAutoNum type="arabicPeriod"/>
              </a:pPr>
              <a:r>
                <a:rPr lang="en" sz="1000">
                  <a:solidFill>
                    <a:schemeClr val="dk1"/>
                  </a:solidFill>
                  <a:latin typeface="Inter Light"/>
                  <a:ea typeface="Inter Light"/>
                  <a:cs typeface="Inter Light"/>
                  <a:sym typeface="Inter Light"/>
                </a:rPr>
                <a:t>Apakah pegawai menjelaskan tantangan yang dihadapi? </a:t>
              </a:r>
              <a:endParaRPr sz="1000">
                <a:solidFill>
                  <a:schemeClr val="dk1"/>
                </a:solidFill>
                <a:latin typeface="Inter Light"/>
                <a:ea typeface="Inter Light"/>
                <a:cs typeface="Inter Light"/>
                <a:sym typeface="Inter Light"/>
              </a:endParaRPr>
            </a:p>
            <a:p>
              <a:pPr indent="-292100" lvl="0" marL="457200" rtl="0" algn="l">
                <a:spcBef>
                  <a:spcPts val="1000"/>
                </a:spcBef>
                <a:spcAft>
                  <a:spcPts val="0"/>
                </a:spcAft>
                <a:buClr>
                  <a:schemeClr val="dk1"/>
                </a:buClr>
                <a:buSzPts val="1000"/>
                <a:buAutoNum type="arabicPeriod"/>
              </a:pPr>
              <a:r>
                <a:rPr lang="en" sz="1000">
                  <a:solidFill>
                    <a:schemeClr val="dk1"/>
                  </a:solidFill>
                  <a:latin typeface="Inter Light"/>
                  <a:ea typeface="Inter Light"/>
                  <a:cs typeface="Inter Light"/>
                  <a:sym typeface="Inter Light"/>
                </a:rPr>
                <a:t>Apakah pegawai mengakui kelemahan diri yang perlu ditingkatkan untuk menghadapi tantangan tersebut atau justru menyalahkan keadaan?</a:t>
              </a:r>
              <a:endParaRPr sz="1000">
                <a:solidFill>
                  <a:schemeClr val="dk1"/>
                </a:solidFill>
                <a:latin typeface="Inter Light"/>
                <a:ea typeface="Inter Light"/>
                <a:cs typeface="Inter Light"/>
                <a:sym typeface="Inter Light"/>
              </a:endParaRPr>
            </a:p>
            <a:p>
              <a:pPr indent="0" lvl="0" marL="0" rtl="0" algn="l">
                <a:spcBef>
                  <a:spcPts val="1000"/>
                </a:spcBef>
                <a:spcAft>
                  <a:spcPts val="0"/>
                </a:spcAft>
                <a:buNone/>
              </a:pPr>
              <a:r>
                <a:t/>
              </a:r>
              <a:endParaRPr b="1" sz="700"/>
            </a:p>
          </p:txBody>
        </p:sp>
        <p:sp>
          <p:nvSpPr>
            <p:cNvPr id="632" name="Google Shape;632;p75"/>
            <p:cNvSpPr/>
            <p:nvPr/>
          </p:nvSpPr>
          <p:spPr>
            <a:xfrm>
              <a:off x="347450" y="2046525"/>
              <a:ext cx="2741100" cy="5439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Upaya Refleksi</a:t>
              </a:r>
              <a:endParaRPr b="1" sz="1200">
                <a:solidFill>
                  <a:schemeClr val="lt1"/>
                </a:solidFill>
              </a:endParaRPr>
            </a:p>
          </p:txBody>
        </p:sp>
      </p:grpSp>
      <p:grpSp>
        <p:nvGrpSpPr>
          <p:cNvPr id="633" name="Google Shape;633;p75"/>
          <p:cNvGrpSpPr/>
          <p:nvPr/>
        </p:nvGrpSpPr>
        <p:grpSpPr>
          <a:xfrm>
            <a:off x="3281150" y="2046525"/>
            <a:ext cx="2741100" cy="2829480"/>
            <a:chOff x="347450" y="2046525"/>
            <a:chExt cx="2741100" cy="2829480"/>
          </a:xfrm>
        </p:grpSpPr>
        <p:sp>
          <p:nvSpPr>
            <p:cNvPr id="634" name="Google Shape;634;p75"/>
            <p:cNvSpPr/>
            <p:nvPr/>
          </p:nvSpPr>
          <p:spPr>
            <a:xfrm>
              <a:off x="347450" y="2249505"/>
              <a:ext cx="2741100" cy="2626500"/>
            </a:xfrm>
            <a:prstGeom prst="roundRect">
              <a:avLst>
                <a:gd fmla="val 8829" name="adj"/>
              </a:avLst>
            </a:prstGeom>
            <a:solidFill>
              <a:srgbClr val="EDF6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700"/>
            </a:p>
            <a:p>
              <a:pPr indent="0" lvl="0" marL="0" rtl="0" algn="l">
                <a:spcBef>
                  <a:spcPts val="0"/>
                </a:spcBef>
                <a:spcAft>
                  <a:spcPts val="0"/>
                </a:spcAft>
                <a:buNone/>
              </a:pPr>
              <a:r>
                <a:t/>
              </a:r>
              <a:endParaRPr b="1" sz="700"/>
            </a:p>
            <a:p>
              <a:pPr indent="0" lvl="0" marL="0" rtl="0" algn="l">
                <a:spcBef>
                  <a:spcPts val="0"/>
                </a:spcBef>
                <a:spcAft>
                  <a:spcPts val="0"/>
                </a:spcAft>
                <a:buNone/>
              </a:pPr>
              <a:r>
                <a:t/>
              </a:r>
              <a:endParaRPr b="1" sz="700"/>
            </a:p>
            <a:p>
              <a:pPr indent="-292100" lvl="0" marL="457200" rtl="0" algn="l">
                <a:spcBef>
                  <a:spcPts val="0"/>
                </a:spcBef>
                <a:spcAft>
                  <a:spcPts val="0"/>
                </a:spcAft>
                <a:buClr>
                  <a:schemeClr val="dk1"/>
                </a:buClr>
                <a:buSzPts val="1000"/>
                <a:buFont typeface="Inter Light"/>
                <a:buAutoNum type="arabicPeriod"/>
              </a:pPr>
              <a:r>
                <a:rPr lang="en" sz="1000">
                  <a:solidFill>
                    <a:schemeClr val="dk1"/>
                  </a:solidFill>
                  <a:latin typeface="Inter Light"/>
                  <a:ea typeface="Inter Light"/>
                  <a:cs typeface="Inter Light"/>
                  <a:sym typeface="Inter Light"/>
                </a:rPr>
                <a:t>Bagaimana upaya pegawai mempelajari dan menguasai kompetensi yang dibutuhkan untuk peningkatan kinerja berdasarkan hasil observasi kinerja dan refleksi diri? </a:t>
              </a:r>
              <a:endParaRPr sz="1000">
                <a:solidFill>
                  <a:schemeClr val="dk1"/>
                </a:solidFill>
                <a:latin typeface="Inter Light"/>
                <a:ea typeface="Inter Light"/>
                <a:cs typeface="Inter Light"/>
                <a:sym typeface="Inter Light"/>
              </a:endParaRPr>
            </a:p>
            <a:p>
              <a:pPr indent="0" lvl="0" marL="457200" rtl="0" algn="l">
                <a:spcBef>
                  <a:spcPts val="0"/>
                </a:spcBef>
                <a:spcAft>
                  <a:spcPts val="0"/>
                </a:spcAft>
                <a:buNone/>
              </a:pPr>
              <a:r>
                <a:t/>
              </a:r>
              <a:endParaRPr sz="1000">
                <a:solidFill>
                  <a:schemeClr val="dk1"/>
                </a:solidFill>
                <a:latin typeface="Inter Light"/>
                <a:ea typeface="Inter Light"/>
                <a:cs typeface="Inter Light"/>
                <a:sym typeface="Inter Light"/>
              </a:endParaRPr>
            </a:p>
            <a:p>
              <a:pPr indent="-292100" lvl="0" marL="457200" rtl="0" algn="l">
                <a:spcBef>
                  <a:spcPts val="0"/>
                </a:spcBef>
                <a:spcAft>
                  <a:spcPts val="0"/>
                </a:spcAft>
                <a:buClr>
                  <a:schemeClr val="dk1"/>
                </a:buClr>
                <a:buSzPts val="1000"/>
                <a:buFont typeface="Inter Light"/>
                <a:buAutoNum type="arabicPeriod"/>
              </a:pPr>
              <a:r>
                <a:rPr lang="en" sz="1000">
                  <a:solidFill>
                    <a:schemeClr val="dk1"/>
                  </a:solidFill>
                  <a:latin typeface="Inter Light"/>
                  <a:ea typeface="Inter Light"/>
                  <a:cs typeface="Inter Light"/>
                  <a:sym typeface="Inter Light"/>
                </a:rPr>
                <a:t>Apakah pegawai menyelesaikan upaya tindak lanjut yang telah disepakati atau bahkan menerapkan hasil upaya tindak lanjutnya?</a:t>
              </a:r>
              <a:endParaRPr sz="1000">
                <a:solidFill>
                  <a:schemeClr val="dk1"/>
                </a:solidFill>
                <a:latin typeface="Inter Light"/>
                <a:ea typeface="Inter Light"/>
                <a:cs typeface="Inter Light"/>
                <a:sym typeface="Inter Light"/>
              </a:endParaRPr>
            </a:p>
            <a:p>
              <a:pPr indent="0" lvl="0" marL="0" rtl="0" algn="l">
                <a:spcBef>
                  <a:spcPts val="0"/>
                </a:spcBef>
                <a:spcAft>
                  <a:spcPts val="0"/>
                </a:spcAft>
                <a:buNone/>
              </a:pPr>
              <a:r>
                <a:t/>
              </a:r>
              <a:endParaRPr sz="1000">
                <a:solidFill>
                  <a:schemeClr val="dk1"/>
                </a:solidFill>
                <a:latin typeface="Inter Light"/>
                <a:ea typeface="Inter Light"/>
                <a:cs typeface="Inter Light"/>
                <a:sym typeface="Inter Light"/>
              </a:endParaRPr>
            </a:p>
          </p:txBody>
        </p:sp>
        <p:sp>
          <p:nvSpPr>
            <p:cNvPr id="635" name="Google Shape;635;p75"/>
            <p:cNvSpPr/>
            <p:nvPr/>
          </p:nvSpPr>
          <p:spPr>
            <a:xfrm>
              <a:off x="347450" y="2046525"/>
              <a:ext cx="2741100" cy="5439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Upaya Mempelajari</a:t>
              </a:r>
              <a:endParaRPr b="1" sz="1200">
                <a:solidFill>
                  <a:schemeClr val="lt1"/>
                </a:solidFill>
              </a:endParaRPr>
            </a:p>
          </p:txBody>
        </p:sp>
      </p:grpSp>
      <p:grpSp>
        <p:nvGrpSpPr>
          <p:cNvPr id="636" name="Google Shape;636;p75"/>
          <p:cNvGrpSpPr/>
          <p:nvPr/>
        </p:nvGrpSpPr>
        <p:grpSpPr>
          <a:xfrm>
            <a:off x="6157350" y="2046525"/>
            <a:ext cx="2741100" cy="2829475"/>
            <a:chOff x="347450" y="2046525"/>
            <a:chExt cx="2741100" cy="2829475"/>
          </a:xfrm>
        </p:grpSpPr>
        <p:sp>
          <p:nvSpPr>
            <p:cNvPr id="637" name="Google Shape;637;p75"/>
            <p:cNvSpPr/>
            <p:nvPr/>
          </p:nvSpPr>
          <p:spPr>
            <a:xfrm>
              <a:off x="347450" y="2273200"/>
              <a:ext cx="2741100" cy="2602800"/>
            </a:xfrm>
            <a:prstGeom prst="roundRect">
              <a:avLst>
                <a:gd fmla="val 8829" name="adj"/>
              </a:avLst>
            </a:prstGeom>
            <a:solidFill>
              <a:srgbClr val="EDF6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Inter Light"/>
                <a:ea typeface="Inter Light"/>
                <a:cs typeface="Inter Light"/>
                <a:sym typeface="Inter Light"/>
              </a:endParaRPr>
            </a:p>
            <a:p>
              <a:pPr indent="0" lvl="0" marL="0" rtl="0" algn="l">
                <a:spcBef>
                  <a:spcPts val="1000"/>
                </a:spcBef>
                <a:spcAft>
                  <a:spcPts val="1000"/>
                </a:spcAft>
                <a:buNone/>
              </a:pPr>
              <a:r>
                <a:rPr lang="en" sz="1000">
                  <a:solidFill>
                    <a:schemeClr val="dk1"/>
                  </a:solidFill>
                  <a:latin typeface="Inter Light"/>
                  <a:ea typeface="Inter Light"/>
                  <a:cs typeface="Inter Light"/>
                  <a:sym typeface="Inter Light"/>
                </a:rPr>
                <a:t>Bagaimana perubahan praktik kinerja yang ditunjukkan oleh pegawai dari waktu ke waktu yang berdampak pada kualitas pembelajaran di kelas atau satuan pendidikan dibandingkan batas dasar kinerja yang terlihat pada saat observasi kinerja? </a:t>
              </a:r>
              <a:endParaRPr b="1" sz="1000"/>
            </a:p>
          </p:txBody>
        </p:sp>
        <p:sp>
          <p:nvSpPr>
            <p:cNvPr id="638" name="Google Shape;638;p75"/>
            <p:cNvSpPr/>
            <p:nvPr/>
          </p:nvSpPr>
          <p:spPr>
            <a:xfrm>
              <a:off x="347450" y="2046525"/>
              <a:ext cx="2741100" cy="543900"/>
            </a:xfrm>
            <a:prstGeom prst="round2SameRect">
              <a:avLst>
                <a:gd fmla="val 16667" name="adj1"/>
                <a:gd fmla="val 0" name="adj2"/>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Perubahan Praktik</a:t>
              </a:r>
              <a:endParaRPr b="1" sz="1200">
                <a:solidFill>
                  <a:schemeClr val="lt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9FF"/>
        </a:solidFill>
      </p:bgPr>
    </p:bg>
    <p:spTree>
      <p:nvGrpSpPr>
        <p:cNvPr id="642" name="Shape 642"/>
        <p:cNvGrpSpPr/>
        <p:nvPr/>
      </p:nvGrpSpPr>
      <p:grpSpPr>
        <a:xfrm>
          <a:off x="0" y="0"/>
          <a:ext cx="0" cy="0"/>
          <a:chOff x="0" y="0"/>
          <a:chExt cx="0" cy="0"/>
        </a:xfrm>
      </p:grpSpPr>
      <p:sp>
        <p:nvSpPr>
          <p:cNvPr id="643" name="Google Shape;643;p76"/>
          <p:cNvSpPr txBox="1"/>
          <p:nvPr>
            <p:ph type="title"/>
          </p:nvPr>
        </p:nvSpPr>
        <p:spPr>
          <a:xfrm>
            <a:off x="314625" y="1526100"/>
            <a:ext cx="4300200" cy="2091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br>
              <a:rPr lang="en" sz="1800">
                <a:solidFill>
                  <a:srgbClr val="0B5394"/>
                </a:solidFill>
                <a:latin typeface="Inter"/>
                <a:ea typeface="Inter"/>
                <a:cs typeface="Inter"/>
                <a:sym typeface="Inter"/>
              </a:rPr>
            </a:br>
            <a:br>
              <a:rPr b="1" lang="en" sz="3600">
                <a:solidFill>
                  <a:srgbClr val="0B5394"/>
                </a:solidFill>
                <a:latin typeface="Inter"/>
                <a:ea typeface="Inter"/>
                <a:cs typeface="Inter"/>
                <a:sym typeface="Inter"/>
              </a:rPr>
            </a:br>
            <a:r>
              <a:rPr b="1" lang="en" sz="3600">
                <a:solidFill>
                  <a:srgbClr val="0B5394"/>
                </a:solidFill>
                <a:latin typeface="Inter"/>
                <a:ea typeface="Inter"/>
                <a:cs typeface="Inter"/>
                <a:sym typeface="Inter"/>
              </a:rPr>
              <a:t>2. Perilaku Kerja</a:t>
            </a:r>
            <a:endParaRPr sz="1800">
              <a:solidFill>
                <a:srgbClr val="0B5394"/>
              </a:solidFill>
              <a:latin typeface="Inter"/>
              <a:ea typeface="Inter"/>
              <a:cs typeface="Inter"/>
              <a:sym typeface="Inter"/>
            </a:endParaRPr>
          </a:p>
        </p:txBody>
      </p:sp>
      <p:sp>
        <p:nvSpPr>
          <p:cNvPr id="644" name="Google Shape;644;p76"/>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rgbClr val="1692D0"/>
                </a:solidFill>
                <a:latin typeface="Lato"/>
                <a:ea typeface="Lato"/>
                <a:cs typeface="Lato"/>
                <a:sym typeface="Lato"/>
              </a:rPr>
              <a:t>Direktorat Jenderal Guru dan Tenaga Kependidikan</a:t>
            </a:r>
            <a:endParaRPr sz="900">
              <a:solidFill>
                <a:srgbClr val="1692D0"/>
              </a:solidFill>
              <a:latin typeface="Lato"/>
              <a:ea typeface="Lato"/>
              <a:cs typeface="Lato"/>
              <a:sym typeface="Lato"/>
            </a:endParaRPr>
          </a:p>
          <a:p>
            <a:pPr indent="0" lvl="0" marL="0" marR="0" rtl="0" algn="l">
              <a:lnSpc>
                <a:spcPct val="90000"/>
              </a:lnSpc>
              <a:spcBef>
                <a:spcPts val="0"/>
              </a:spcBef>
              <a:spcAft>
                <a:spcPts val="0"/>
              </a:spcAft>
              <a:buNone/>
            </a:pPr>
            <a:r>
              <a:rPr lang="en" sz="800">
                <a:solidFill>
                  <a:srgbClr val="1692D0"/>
                </a:solidFill>
                <a:latin typeface="Lato"/>
                <a:ea typeface="Lato"/>
                <a:cs typeface="Lato"/>
                <a:sym typeface="Lato"/>
              </a:rPr>
              <a:t>Tahun 2023</a:t>
            </a:r>
            <a:endParaRPr sz="800">
              <a:solidFill>
                <a:srgbClr val="1692D0"/>
              </a:solidFill>
              <a:latin typeface="Lato"/>
              <a:ea typeface="Lato"/>
              <a:cs typeface="Lato"/>
              <a:sym typeface="Lato"/>
            </a:endParaRPr>
          </a:p>
        </p:txBody>
      </p:sp>
      <p:pic>
        <p:nvPicPr>
          <p:cNvPr id="645" name="Google Shape;645;p76"/>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646" name="Google Shape;646;p76"/>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rgbClr val="1692D0"/>
                </a:solidFill>
                <a:latin typeface="Lato"/>
                <a:ea typeface="Lato"/>
                <a:cs typeface="Lato"/>
                <a:sym typeface="Lato"/>
              </a:rPr>
              <a:t>Kementerian Pendidikan, Kebudayaan, Riset, dan Teknologi</a:t>
            </a:r>
            <a:endParaRPr i="0" sz="800" u="none" cap="none" strike="noStrike">
              <a:solidFill>
                <a:srgbClr val="1692D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650" name="Shape 650"/>
        <p:cNvGrpSpPr/>
        <p:nvPr/>
      </p:nvGrpSpPr>
      <p:grpSpPr>
        <a:xfrm>
          <a:off x="0" y="0"/>
          <a:ext cx="0" cy="0"/>
          <a:chOff x="0" y="0"/>
          <a:chExt cx="0" cy="0"/>
        </a:xfrm>
      </p:grpSpPr>
      <p:sp>
        <p:nvSpPr>
          <p:cNvPr id="651" name="Google Shape;651;p77"/>
          <p:cNvSpPr/>
          <p:nvPr/>
        </p:nvSpPr>
        <p:spPr>
          <a:xfrm>
            <a:off x="2295150" y="1764665"/>
            <a:ext cx="4553700" cy="3171300"/>
          </a:xfrm>
          <a:prstGeom prst="roundRect">
            <a:avLst>
              <a:gd fmla="val 16667" name="adj"/>
            </a:avLst>
          </a:prstGeom>
          <a:solidFill>
            <a:schemeClr val="l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52" name="Google Shape;652;p77"/>
          <p:cNvSpPr/>
          <p:nvPr/>
        </p:nvSpPr>
        <p:spPr>
          <a:xfrm>
            <a:off x="7072400" y="1736350"/>
            <a:ext cx="1922100" cy="3199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Pejabat penilai (KS/PS) melakukan diskusi penilaian bersama pegawai (guru dan KS)</a:t>
            </a:r>
            <a:r>
              <a:rPr b="1" lang="en" sz="1100"/>
              <a:t> </a:t>
            </a:r>
            <a:r>
              <a:rPr lang="en" sz="1100"/>
              <a:t>menggunakan rating perilaku: di atas, sesuai atau di bawah ekspektasi.</a:t>
            </a:r>
            <a:endParaRPr sz="1100"/>
          </a:p>
        </p:txBody>
      </p:sp>
      <p:sp>
        <p:nvSpPr>
          <p:cNvPr id="653" name="Google Shape;653;p77"/>
          <p:cNvSpPr/>
          <p:nvPr/>
        </p:nvSpPr>
        <p:spPr>
          <a:xfrm>
            <a:off x="149500" y="1736350"/>
            <a:ext cx="1922100" cy="3171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Pegawai (guru dan KS) memilih 7 fokus perilaku kerja yang akan ditingkatkan</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rPr lang="en" sz="1100">
                <a:solidFill>
                  <a:schemeClr val="dk1"/>
                </a:solidFill>
              </a:rPr>
              <a:t>Pejabat penilai (KS/PS) menetapkan 7 fokus perilaku kerja yang akan ditingkatkan</a:t>
            </a:r>
            <a:endParaRPr sz="1100"/>
          </a:p>
        </p:txBody>
      </p:sp>
      <p:sp>
        <p:nvSpPr>
          <p:cNvPr id="654" name="Google Shape;654;p77"/>
          <p:cNvSpPr txBox="1"/>
          <p:nvPr/>
        </p:nvSpPr>
        <p:spPr>
          <a:xfrm>
            <a:off x="176250" y="71950"/>
            <a:ext cx="5277600" cy="7413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 sz="2200">
                <a:solidFill>
                  <a:srgbClr val="1C4587"/>
                </a:solidFill>
                <a:latin typeface="Inter"/>
                <a:ea typeface="Inter"/>
                <a:cs typeface="Inter"/>
                <a:sym typeface="Inter"/>
              </a:rPr>
              <a:t>Bagaimana Pengelolaan</a:t>
            </a:r>
            <a:r>
              <a:rPr b="1" lang="en" sz="2200">
                <a:solidFill>
                  <a:srgbClr val="1C4587"/>
                </a:solidFill>
                <a:latin typeface="Inter"/>
                <a:ea typeface="Inter"/>
                <a:cs typeface="Inter"/>
                <a:sym typeface="Inter"/>
              </a:rPr>
              <a:t> Perilaku Kerja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655" name="Google Shape;655;p77"/>
          <p:cNvSpPr/>
          <p:nvPr/>
        </p:nvSpPr>
        <p:spPr>
          <a:xfrm>
            <a:off x="2732400" y="1856650"/>
            <a:ext cx="3679200" cy="5562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Pelaksanaan kinerja dengan menunjukkan </a:t>
            </a:r>
            <a:endParaRPr b="1" sz="1200"/>
          </a:p>
          <a:p>
            <a:pPr indent="0" lvl="0" marL="0" rtl="0" algn="ctr">
              <a:spcBef>
                <a:spcPts val="0"/>
              </a:spcBef>
              <a:spcAft>
                <a:spcPts val="0"/>
              </a:spcAft>
              <a:buNone/>
            </a:pPr>
            <a:r>
              <a:rPr b="1" lang="en" sz="1200"/>
              <a:t>7 fokus perilaku kerja </a:t>
            </a:r>
            <a:endParaRPr sz="1300">
              <a:solidFill>
                <a:srgbClr val="FF0000"/>
              </a:solidFill>
            </a:endParaRPr>
          </a:p>
        </p:txBody>
      </p:sp>
      <p:graphicFrame>
        <p:nvGraphicFramePr>
          <p:cNvPr id="656" name="Google Shape;656;p77"/>
          <p:cNvGraphicFramePr/>
          <p:nvPr/>
        </p:nvGraphicFramePr>
        <p:xfrm>
          <a:off x="2533763" y="2530300"/>
          <a:ext cx="3000000" cy="3000000"/>
        </p:xfrm>
        <a:graphic>
          <a:graphicData uri="http://schemas.openxmlformats.org/drawingml/2006/table">
            <a:tbl>
              <a:tblPr>
                <a:noFill/>
                <a:tableStyleId>{83315A24-E5EE-4898-863C-E50FDED1C53C}</a:tableStyleId>
              </a:tblPr>
              <a:tblGrid>
                <a:gridCol w="311400"/>
                <a:gridCol w="638675"/>
                <a:gridCol w="430250"/>
                <a:gridCol w="605775"/>
                <a:gridCol w="921725"/>
                <a:gridCol w="424175"/>
                <a:gridCol w="744450"/>
              </a:tblGrid>
              <a:tr h="244250">
                <a:tc>
                  <a:txBody>
                    <a:bodyPr/>
                    <a:lstStyle/>
                    <a:p>
                      <a:pPr indent="0" lvl="0" marL="0" rtl="0" algn="ctr">
                        <a:lnSpc>
                          <a:spcPct val="115000"/>
                        </a:lnSpc>
                        <a:spcBef>
                          <a:spcPts val="0"/>
                        </a:spcBef>
                        <a:spcAft>
                          <a:spcPts val="0"/>
                        </a:spcAft>
                        <a:buNone/>
                      </a:pPr>
                      <a:r>
                        <a:rPr b="1" lang="en" sz="800">
                          <a:solidFill>
                            <a:schemeClr val="dk1"/>
                          </a:solidFill>
                          <a:latin typeface="Inter"/>
                          <a:ea typeface="Inter"/>
                          <a:cs typeface="Inter"/>
                          <a:sym typeface="Inter"/>
                        </a:rPr>
                        <a:t>NO.</a:t>
                      </a:r>
                      <a:endParaRPr b="1" sz="800">
                        <a:solidFill>
                          <a:schemeClr val="dk1"/>
                        </a:solidFill>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solidFill>
                            <a:schemeClr val="dk1"/>
                          </a:solidFill>
                          <a:latin typeface="Inter"/>
                          <a:ea typeface="Inter"/>
                          <a:cs typeface="Inter"/>
                          <a:sym typeface="Inter"/>
                        </a:rPr>
                        <a:t>ASPEK</a:t>
                      </a:r>
                      <a:endParaRPr b="1" sz="800">
                        <a:solidFill>
                          <a:schemeClr val="dk1"/>
                        </a:solidFill>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b="1" lang="en" sz="800">
                          <a:solidFill>
                            <a:schemeClr val="dk1"/>
                          </a:solidFill>
                          <a:latin typeface="Inter"/>
                          <a:ea typeface="Inter"/>
                          <a:cs typeface="Inter"/>
                          <a:sym typeface="Inter"/>
                        </a:rPr>
                        <a:t>INDIKATOR</a:t>
                      </a:r>
                      <a:endParaRPr b="1" sz="800">
                        <a:solidFill>
                          <a:schemeClr val="dk1"/>
                        </a:solidFill>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None/>
                      </a:pPr>
                      <a:r>
                        <a:rPr b="1" lang="en" sz="800">
                          <a:solidFill>
                            <a:schemeClr val="dk1"/>
                          </a:solidFill>
                          <a:latin typeface="Inter"/>
                          <a:ea typeface="Inter"/>
                          <a:cs typeface="Inter"/>
                          <a:sym typeface="Inter"/>
                        </a:rPr>
                        <a:t>FOKUS PERILAKU</a:t>
                      </a:r>
                      <a:endParaRPr b="1" sz="800">
                        <a:solidFill>
                          <a:schemeClr val="dk1"/>
                        </a:solidFill>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 sz="800">
                          <a:solidFill>
                            <a:schemeClr val="dk1"/>
                          </a:solidFill>
                          <a:latin typeface="Raleway"/>
                          <a:ea typeface="Raleway"/>
                          <a:cs typeface="Raleway"/>
                          <a:sym typeface="Raleway"/>
                        </a:rPr>
                        <a:t>RATING</a:t>
                      </a:r>
                      <a:endParaRPr b="1" sz="800">
                        <a:solidFill>
                          <a:schemeClr val="dk1"/>
                        </a:solidFill>
                        <a:latin typeface="Raleway"/>
                        <a:ea typeface="Raleway"/>
                        <a:cs typeface="Raleway"/>
                        <a:sym typeface="Raleway"/>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80700">
                <a:tc>
                  <a:txBody>
                    <a:bodyPr/>
                    <a:lstStyle/>
                    <a:p>
                      <a:pPr indent="0" lvl="0" marL="0" rtl="0" algn="ctr">
                        <a:lnSpc>
                          <a:spcPct val="115000"/>
                        </a:lnSpc>
                        <a:spcBef>
                          <a:spcPts val="0"/>
                        </a:spcBef>
                        <a:spcAft>
                          <a:spcPts val="0"/>
                        </a:spcAft>
                        <a:buNone/>
                      </a:pPr>
                      <a:r>
                        <a:rPr lang="en" sz="800">
                          <a:latin typeface="Inter"/>
                          <a:ea typeface="Inter"/>
                          <a:cs typeface="Inter"/>
                          <a:sym typeface="Inter"/>
                        </a:rPr>
                        <a:t>1</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Inter"/>
                          <a:ea typeface="Inter"/>
                          <a:cs typeface="Inter"/>
                          <a:sym typeface="Inter"/>
                        </a:rPr>
                        <a:t>Berorientasi Pelayanan</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gridSpan="2">
                  <a:txBody>
                    <a:bodyPr/>
                    <a:lstStyle/>
                    <a:p>
                      <a:pPr indent="0" lvl="0" marL="0" rtl="0" algn="l">
                        <a:lnSpc>
                          <a:spcPct val="115000"/>
                        </a:lnSpc>
                        <a:spcBef>
                          <a:spcPts val="0"/>
                        </a:spcBef>
                        <a:spcAft>
                          <a:spcPts val="0"/>
                        </a:spcAft>
                        <a:buNone/>
                      </a:pPr>
                      <a:r>
                        <a:rPr lang="en" sz="800">
                          <a:latin typeface="Inter"/>
                          <a:ea typeface="Inter"/>
                          <a:cs typeface="Inter"/>
                          <a:sym typeface="Inter"/>
                        </a:rPr>
                        <a:t>Memahami kebutuhan peserta didik dan berusaha memenuhinya</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gridSpan="2">
                  <a:txBody>
                    <a:bodyPr/>
                    <a:lstStyle/>
                    <a:p>
                      <a:pPr indent="0" lvl="0" marL="0" rtl="0" algn="l">
                        <a:lnSpc>
                          <a:spcPct val="115000"/>
                        </a:lnSpc>
                        <a:spcBef>
                          <a:spcPts val="0"/>
                        </a:spcBef>
                        <a:spcAft>
                          <a:spcPts val="0"/>
                        </a:spcAft>
                        <a:buNone/>
                      </a:pPr>
                      <a:r>
                        <a:rPr lang="en" sz="800">
                          <a:latin typeface="Inter"/>
                          <a:ea typeface="Inter"/>
                          <a:cs typeface="Inter"/>
                          <a:sym typeface="Inter"/>
                        </a:rPr>
                        <a:t>Mengidentifikasi kebutuhan peserta didik secara proaktif</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a:txBody>
                    <a:bodyPr/>
                    <a:lstStyle/>
                    <a:p>
                      <a:pPr indent="0" lvl="0" marL="0" rtl="0" algn="ctr">
                        <a:lnSpc>
                          <a:spcPct val="115000"/>
                        </a:lnSpc>
                        <a:spcBef>
                          <a:spcPts val="0"/>
                        </a:spcBef>
                        <a:spcAft>
                          <a:spcPts val="0"/>
                        </a:spcAft>
                        <a:buNone/>
                      </a:pPr>
                      <a:r>
                        <a:rPr b="1" lang="en" sz="800">
                          <a:solidFill>
                            <a:schemeClr val="dk1"/>
                          </a:solidFill>
                          <a:latin typeface="Raleway"/>
                          <a:ea typeface="Raleway"/>
                          <a:cs typeface="Raleway"/>
                          <a:sym typeface="Raleway"/>
                        </a:rPr>
                        <a:t>Sesuai Ekspektasi</a:t>
                      </a:r>
                      <a:endParaRPr b="1" sz="800">
                        <a:solidFill>
                          <a:schemeClr val="dk1"/>
                        </a:solidFill>
                        <a:latin typeface="Raleway"/>
                        <a:ea typeface="Raleway"/>
                        <a:cs typeface="Raleway"/>
                        <a:sym typeface="Raleway"/>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7AD331"/>
                    </a:solidFill>
                  </a:tcPr>
                </a:tc>
              </a:tr>
              <a:tr h="1161825">
                <a:tc>
                  <a:txBody>
                    <a:bodyPr/>
                    <a:lstStyle/>
                    <a:p>
                      <a:pPr indent="0" lvl="0" marL="0" rtl="0" algn="ctr">
                        <a:lnSpc>
                          <a:spcPct val="115000"/>
                        </a:lnSpc>
                        <a:spcBef>
                          <a:spcPts val="0"/>
                        </a:spcBef>
                        <a:spcAft>
                          <a:spcPts val="0"/>
                        </a:spcAft>
                        <a:buNone/>
                      </a:pPr>
                      <a:r>
                        <a:rPr lang="en" sz="800">
                          <a:latin typeface="Inter"/>
                          <a:ea typeface="Inter"/>
                          <a:cs typeface="Inter"/>
                          <a:sym typeface="Inter"/>
                        </a:rPr>
                        <a:t>2</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Inter"/>
                          <a:ea typeface="Inter"/>
                          <a:cs typeface="Inter"/>
                          <a:sym typeface="Inter"/>
                        </a:rPr>
                        <a:t>Kolaboratif</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gridSpan="2">
                  <a:txBody>
                    <a:bodyPr/>
                    <a:lstStyle/>
                    <a:p>
                      <a:pPr indent="0" lvl="0" marL="0" rtl="0" algn="l">
                        <a:lnSpc>
                          <a:spcPct val="115000"/>
                        </a:lnSpc>
                        <a:spcBef>
                          <a:spcPts val="0"/>
                        </a:spcBef>
                        <a:spcAft>
                          <a:spcPts val="0"/>
                        </a:spcAft>
                        <a:buNone/>
                      </a:pPr>
                      <a:r>
                        <a:rPr lang="en" sz="800">
                          <a:solidFill>
                            <a:schemeClr val="dk1"/>
                          </a:solidFill>
                          <a:latin typeface="Inter"/>
                          <a:ea typeface="Inter"/>
                          <a:cs typeface="Inter"/>
                          <a:sym typeface="Inter"/>
                        </a:rPr>
                        <a:t>Menggerakkan pemanfaatan sumber daya satuan pendidikan untuk pencapaian visi dan misi satuan pendidikan</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gridSpan="2">
                  <a:txBody>
                    <a:bodyPr/>
                    <a:lstStyle/>
                    <a:p>
                      <a:pPr indent="0" lvl="0" marL="0" rtl="0" algn="l">
                        <a:lnSpc>
                          <a:spcPct val="115000"/>
                        </a:lnSpc>
                        <a:spcBef>
                          <a:spcPts val="0"/>
                        </a:spcBef>
                        <a:spcAft>
                          <a:spcPts val="0"/>
                        </a:spcAft>
                        <a:buNone/>
                      </a:pPr>
                      <a:r>
                        <a:rPr lang="en" sz="800">
                          <a:solidFill>
                            <a:schemeClr val="dk1"/>
                          </a:solidFill>
                          <a:latin typeface="Inter"/>
                          <a:ea typeface="Inter"/>
                          <a:cs typeface="Inter"/>
                          <a:sym typeface="Inter"/>
                        </a:rPr>
                        <a:t>Mengoptimalkan sumber daya satuan pendidikan untuk mendukung pencapaian kinerja satuan pendidikan</a:t>
                      </a:r>
                      <a:endParaRPr sz="800">
                        <a:latin typeface="Inter"/>
                        <a:ea typeface="Inter"/>
                        <a:cs typeface="Inter"/>
                        <a:sym typeface="Inter"/>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a:txBody>
                    <a:bodyPr/>
                    <a:lstStyle/>
                    <a:p>
                      <a:pPr indent="0" lvl="0" marL="0" rtl="0" algn="ctr">
                        <a:lnSpc>
                          <a:spcPct val="115000"/>
                        </a:lnSpc>
                        <a:spcBef>
                          <a:spcPts val="0"/>
                        </a:spcBef>
                        <a:spcAft>
                          <a:spcPts val="0"/>
                        </a:spcAft>
                        <a:buNone/>
                      </a:pPr>
                      <a:r>
                        <a:rPr b="1" lang="en" sz="800">
                          <a:solidFill>
                            <a:schemeClr val="lt1"/>
                          </a:solidFill>
                          <a:latin typeface="Raleway"/>
                          <a:ea typeface="Raleway"/>
                          <a:cs typeface="Raleway"/>
                          <a:sym typeface="Raleway"/>
                        </a:rPr>
                        <a:t>Di Atas Ekspektasi</a:t>
                      </a:r>
                      <a:endParaRPr b="1" sz="800">
                        <a:solidFill>
                          <a:schemeClr val="lt1"/>
                        </a:solidFill>
                        <a:latin typeface="Raleway"/>
                        <a:ea typeface="Raleway"/>
                        <a:cs typeface="Raleway"/>
                        <a:sym typeface="Raleway"/>
                      </a:endParaRPr>
                    </a:p>
                  </a:txBody>
                  <a:tcPr marT="19050" marB="19050" marR="28575" marL="2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
        <p:nvSpPr>
          <p:cNvPr id="657" name="Google Shape;657;p77"/>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Perilaku Kerja</a:t>
            </a:r>
            <a:endParaRPr sz="1500"/>
          </a:p>
        </p:txBody>
      </p:sp>
      <p:sp>
        <p:nvSpPr>
          <p:cNvPr id="658" name="Google Shape;658;p77"/>
          <p:cNvSpPr/>
          <p:nvPr/>
        </p:nvSpPr>
        <p:spPr>
          <a:xfrm>
            <a:off x="156350" y="980563"/>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Sasaran Kinerja   </a:t>
            </a:r>
            <a:endParaRPr b="1" sz="1200">
              <a:solidFill>
                <a:schemeClr val="lt1"/>
              </a:solidFill>
            </a:endParaRPr>
          </a:p>
          <a:p>
            <a:pPr indent="0" lvl="0" marL="0" rtl="0" algn="ctr">
              <a:spcBef>
                <a:spcPts val="0"/>
              </a:spcBef>
              <a:spcAft>
                <a:spcPts val="0"/>
              </a:spcAft>
              <a:buNone/>
            </a:pPr>
            <a:r>
              <a:rPr b="1" lang="en" sz="1200">
                <a:solidFill>
                  <a:schemeClr val="lt1"/>
                </a:solidFill>
              </a:rPr>
              <a:t>        Pegawai (SKP)</a:t>
            </a:r>
            <a:endParaRPr b="1" sz="1200">
              <a:solidFill>
                <a:schemeClr val="lt1"/>
              </a:solidFill>
            </a:endParaRPr>
          </a:p>
        </p:txBody>
      </p:sp>
      <p:sp>
        <p:nvSpPr>
          <p:cNvPr id="659" name="Google Shape;659;p77"/>
          <p:cNvSpPr/>
          <p:nvPr/>
        </p:nvSpPr>
        <p:spPr>
          <a:xfrm>
            <a:off x="2207800" y="980563"/>
            <a:ext cx="47283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rPr>
              <a:t>           Pelaksanaan Kinerja</a:t>
            </a:r>
            <a:endParaRPr b="1" sz="1200">
              <a:solidFill>
                <a:schemeClr val="lt1"/>
              </a:solidFill>
            </a:endParaRPr>
          </a:p>
        </p:txBody>
      </p:sp>
      <p:sp>
        <p:nvSpPr>
          <p:cNvPr id="660" name="Google Shape;660;p77"/>
          <p:cNvSpPr/>
          <p:nvPr/>
        </p:nvSpPr>
        <p:spPr>
          <a:xfrm>
            <a:off x="7065450" y="980563"/>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Penilaian Kinerja</a:t>
            </a:r>
            <a:endParaRPr b="1" sz="1200">
              <a:solidFill>
                <a:schemeClr val="lt1"/>
              </a:solidFill>
            </a:endParaRPr>
          </a:p>
        </p:txBody>
      </p:sp>
      <p:sp>
        <p:nvSpPr>
          <p:cNvPr id="661" name="Google Shape;661;p77"/>
          <p:cNvSpPr/>
          <p:nvPr/>
        </p:nvSpPr>
        <p:spPr>
          <a:xfrm>
            <a:off x="235675" y="1132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Inter"/>
                <a:ea typeface="Inter"/>
                <a:cs typeface="Inter"/>
                <a:sym typeface="Inter"/>
              </a:rPr>
              <a:t>1</a:t>
            </a:r>
            <a:endParaRPr b="1">
              <a:solidFill>
                <a:schemeClr val="lt1"/>
              </a:solidFill>
              <a:latin typeface="Inter"/>
              <a:ea typeface="Inter"/>
              <a:cs typeface="Inter"/>
              <a:sym typeface="Inter"/>
            </a:endParaRPr>
          </a:p>
        </p:txBody>
      </p:sp>
      <p:sp>
        <p:nvSpPr>
          <p:cNvPr id="662" name="Google Shape;662;p77"/>
          <p:cNvSpPr/>
          <p:nvPr/>
        </p:nvSpPr>
        <p:spPr>
          <a:xfrm>
            <a:off x="2345375" y="1117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2</a:t>
            </a:r>
            <a:endParaRPr b="1">
              <a:solidFill>
                <a:schemeClr val="lt1"/>
              </a:solidFill>
              <a:latin typeface="Inter"/>
              <a:ea typeface="Inter"/>
              <a:cs typeface="Inter"/>
              <a:sym typeface="Inter"/>
            </a:endParaRPr>
          </a:p>
        </p:txBody>
      </p:sp>
      <p:sp>
        <p:nvSpPr>
          <p:cNvPr id="663" name="Google Shape;663;p77"/>
          <p:cNvSpPr/>
          <p:nvPr/>
        </p:nvSpPr>
        <p:spPr>
          <a:xfrm>
            <a:off x="7143100" y="1117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3</a:t>
            </a:r>
            <a:endParaRPr b="1">
              <a:solidFill>
                <a:schemeClr val="lt1"/>
              </a:solidFill>
              <a:latin typeface="Inter"/>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667" name="Shape 667"/>
        <p:cNvGrpSpPr/>
        <p:nvPr/>
      </p:nvGrpSpPr>
      <p:grpSpPr>
        <a:xfrm>
          <a:off x="0" y="0"/>
          <a:ext cx="0" cy="0"/>
          <a:chOff x="0" y="0"/>
          <a:chExt cx="0" cy="0"/>
        </a:xfrm>
      </p:grpSpPr>
      <p:sp>
        <p:nvSpPr>
          <p:cNvPr id="668" name="Google Shape;668;p78"/>
          <p:cNvSpPr txBox="1"/>
          <p:nvPr/>
        </p:nvSpPr>
        <p:spPr>
          <a:xfrm>
            <a:off x="271900" y="53550"/>
            <a:ext cx="6655200" cy="8133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Apa Saja Aspek</a:t>
            </a:r>
            <a:r>
              <a:rPr b="1" lang="en" sz="2200">
                <a:solidFill>
                  <a:srgbClr val="1C4587"/>
                </a:solidFill>
                <a:latin typeface="Inter"/>
                <a:ea typeface="Inter"/>
                <a:cs typeface="Inter"/>
                <a:sym typeface="Inter"/>
              </a:rPr>
              <a:t> Perilaku Kerja </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669" name="Google Shape;669;p78"/>
          <p:cNvSpPr/>
          <p:nvPr/>
        </p:nvSpPr>
        <p:spPr>
          <a:xfrm>
            <a:off x="-75" y="907000"/>
            <a:ext cx="9144000" cy="42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70" name="Google Shape;670;p78"/>
          <p:cNvSpPr txBox="1"/>
          <p:nvPr/>
        </p:nvSpPr>
        <p:spPr>
          <a:xfrm>
            <a:off x="311700" y="1142500"/>
            <a:ext cx="8460900" cy="38130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Berorientasi pada Pelayanan:</a:t>
            </a:r>
            <a:r>
              <a:rPr lang="en" sz="1100">
                <a:solidFill>
                  <a:schemeClr val="dk1"/>
                </a:solidFill>
                <a:latin typeface="Inter Light"/>
                <a:ea typeface="Inter Light"/>
                <a:cs typeface="Inter Light"/>
                <a:sym typeface="Inter Light"/>
              </a:rPr>
              <a:t> Bagaimana pegawai memahami dan memenuhi kebutuhan peserta didik, rekan sejawat, dan masyarakat? Apakah pegawai ramah, cekatan, solutif, dan dapat diandalkan untuk memberikan pelayanan? Apakah pegawai terus melakukan perbaikan untuk meningkatkan pelayanannya?</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Akuntabel:</a:t>
            </a:r>
            <a:r>
              <a:rPr lang="en" sz="1100">
                <a:solidFill>
                  <a:schemeClr val="dk1"/>
                </a:solidFill>
                <a:latin typeface="Inter Light"/>
                <a:ea typeface="Inter Light"/>
                <a:cs typeface="Inter Light"/>
                <a:sym typeface="Inter Light"/>
              </a:rPr>
              <a:t> Apakah pegawai melaksanakan tugas dengan jujur, bertanggung jawab, cermat, disiplin, dan berintegritas tinggi? Apakah pegawai menggunakan sumber daya yang ada secara bertanggung jawab, efektif, dan efisien? Apakah pegawai melaksanakan tugasnya sesuai kewenangan?</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Kompeten: </a:t>
            </a:r>
            <a:r>
              <a:rPr lang="en" sz="1100">
                <a:solidFill>
                  <a:schemeClr val="dk1"/>
                </a:solidFill>
                <a:latin typeface="Inter Light"/>
                <a:ea typeface="Inter Light"/>
                <a:cs typeface="Inter Light"/>
                <a:sym typeface="Inter Light"/>
              </a:rPr>
              <a:t>Apakah pegawai berupaya meningkatkan kompetensinya? Apakah pegawai membantu peserta didik dan rekan sejawat untuk belajar? Apakah pegawai melaksanakan tugas dengan kualitas terbaik?</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Harmonis:</a:t>
            </a:r>
            <a:r>
              <a:rPr lang="en" sz="1100">
                <a:solidFill>
                  <a:schemeClr val="dk1"/>
                </a:solidFill>
                <a:latin typeface="Inter Light"/>
                <a:ea typeface="Inter Light"/>
                <a:cs typeface="Inter Light"/>
                <a:sym typeface="Inter Light"/>
              </a:rPr>
              <a:t> Apakah pegawai menghargai setiap orang? Apakah pegawai suka menolong orang lain? Apakah pegawai membangun lingkungan kerja yang kondusif?</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Loyal:</a:t>
            </a:r>
            <a:r>
              <a:rPr lang="en" sz="1100">
                <a:solidFill>
                  <a:schemeClr val="dk1"/>
                </a:solidFill>
                <a:latin typeface="Inter Light"/>
                <a:ea typeface="Inter Light"/>
                <a:cs typeface="Inter Light"/>
                <a:sym typeface="Inter Light"/>
              </a:rPr>
              <a:t> Apakah pegawai mematuhi ketentuan peraturan yang berlaku? Apakah pegawai memberikan layanan terbaik untuk meningkatkan kinerja satuan pendidikan? Apakah pegawai menjaga nama baik satuan pendidikan?</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0"/>
              </a:spcAft>
              <a:buClr>
                <a:schemeClr val="dk1"/>
              </a:buClr>
              <a:buSzPts val="1100"/>
              <a:buFont typeface="Raleway Light"/>
              <a:buAutoNum type="arabicPeriod"/>
            </a:pPr>
            <a:r>
              <a:rPr b="1" lang="en" sz="1100">
                <a:solidFill>
                  <a:schemeClr val="dk1"/>
                </a:solidFill>
                <a:latin typeface="Inter"/>
                <a:ea typeface="Inter"/>
                <a:cs typeface="Inter"/>
                <a:sym typeface="Inter"/>
              </a:rPr>
              <a:t>Adaptif</a:t>
            </a:r>
            <a:r>
              <a:rPr lang="en" sz="1100">
                <a:solidFill>
                  <a:schemeClr val="dk1"/>
                </a:solidFill>
                <a:latin typeface="Inter Light"/>
                <a:ea typeface="Inter Light"/>
                <a:cs typeface="Inter Light"/>
                <a:sym typeface="Inter Light"/>
              </a:rPr>
              <a:t>: Apakah pegawai cepat menyesuaikan diri menghadapi perubahan? Apakah pegawai terus berinovasi dan mengembangkan kreativitas? Apakah pegawai bertindak secara proaktif?</a:t>
            </a:r>
            <a:endParaRPr sz="1100">
              <a:solidFill>
                <a:schemeClr val="dk1"/>
              </a:solidFill>
              <a:latin typeface="Inter Light"/>
              <a:ea typeface="Inter Light"/>
              <a:cs typeface="Inter Light"/>
              <a:sym typeface="Inter Light"/>
            </a:endParaRPr>
          </a:p>
          <a:p>
            <a:pPr indent="-298450" lvl="0" marL="457200" rtl="0" algn="just">
              <a:lnSpc>
                <a:spcPct val="100000"/>
              </a:lnSpc>
              <a:spcBef>
                <a:spcPts val="1000"/>
              </a:spcBef>
              <a:spcAft>
                <a:spcPts val="1000"/>
              </a:spcAft>
              <a:buClr>
                <a:schemeClr val="dk1"/>
              </a:buClr>
              <a:buSzPts val="1100"/>
              <a:buFont typeface="Raleway Light"/>
              <a:buAutoNum type="arabicPeriod"/>
            </a:pPr>
            <a:r>
              <a:rPr b="1" lang="en" sz="1100">
                <a:solidFill>
                  <a:schemeClr val="dk1"/>
                </a:solidFill>
                <a:latin typeface="Inter"/>
                <a:ea typeface="Inter"/>
                <a:cs typeface="Inter"/>
                <a:sym typeface="Inter"/>
              </a:rPr>
              <a:t>Kolaboratif:</a:t>
            </a:r>
            <a:r>
              <a:rPr lang="en" sz="1100">
                <a:solidFill>
                  <a:schemeClr val="dk1"/>
                </a:solidFill>
                <a:latin typeface="Inter Light"/>
                <a:ea typeface="Inter Light"/>
                <a:cs typeface="Inter Light"/>
                <a:sym typeface="Inter Light"/>
              </a:rPr>
              <a:t> Apakah pegawai memberi kesempatan kepada peserta didik, rekan sejawat, dan masyarakat untuk berkontribusi? Apakah pegawai  terbuka dalam bekerja sama untuk meningkatkan kualitas pembelajaran? Apakah pegawai mampu dan mau memanfaatkan sumberdaya untuk tujuan satuan pendidikan?</a:t>
            </a:r>
            <a:endParaRPr sz="1100">
              <a:solidFill>
                <a:schemeClr val="dk1"/>
              </a:solidFill>
              <a:latin typeface="Inter Light"/>
              <a:ea typeface="Inter Light"/>
              <a:cs typeface="Inter Light"/>
              <a:sym typeface="Inter Light"/>
            </a:endParaRPr>
          </a:p>
        </p:txBody>
      </p:sp>
      <p:sp>
        <p:nvSpPr>
          <p:cNvPr id="671" name="Google Shape;671;p78"/>
          <p:cNvSpPr/>
          <p:nvPr/>
        </p:nvSpPr>
        <p:spPr>
          <a:xfrm>
            <a:off x="7483650" y="-107725"/>
            <a:ext cx="1725600" cy="6873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Perilaku Kerja</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9FF"/>
        </a:solidFill>
      </p:bgPr>
    </p:bg>
    <p:spTree>
      <p:nvGrpSpPr>
        <p:cNvPr id="675" name="Shape 675"/>
        <p:cNvGrpSpPr/>
        <p:nvPr/>
      </p:nvGrpSpPr>
      <p:grpSpPr>
        <a:xfrm>
          <a:off x="0" y="0"/>
          <a:ext cx="0" cy="0"/>
          <a:chOff x="0" y="0"/>
          <a:chExt cx="0" cy="0"/>
        </a:xfrm>
      </p:grpSpPr>
      <p:sp>
        <p:nvSpPr>
          <p:cNvPr id="676" name="Google Shape;676;p79"/>
          <p:cNvSpPr txBox="1"/>
          <p:nvPr>
            <p:ph type="title"/>
          </p:nvPr>
        </p:nvSpPr>
        <p:spPr>
          <a:xfrm>
            <a:off x="314625" y="1526100"/>
            <a:ext cx="8298900" cy="2091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br>
              <a:rPr lang="en" sz="1800">
                <a:solidFill>
                  <a:srgbClr val="0B5394"/>
                </a:solidFill>
                <a:latin typeface="Inter"/>
                <a:ea typeface="Inter"/>
                <a:cs typeface="Inter"/>
                <a:sym typeface="Inter"/>
              </a:rPr>
            </a:br>
            <a:br>
              <a:rPr b="1" lang="en" sz="3600">
                <a:solidFill>
                  <a:srgbClr val="0B5394"/>
                </a:solidFill>
                <a:latin typeface="Inter"/>
                <a:ea typeface="Inter"/>
                <a:cs typeface="Inter"/>
                <a:sym typeface="Inter"/>
              </a:rPr>
            </a:br>
            <a:r>
              <a:rPr b="1" lang="en" sz="3600">
                <a:solidFill>
                  <a:srgbClr val="0B5394"/>
                </a:solidFill>
                <a:latin typeface="Inter"/>
                <a:ea typeface="Inter"/>
                <a:cs typeface="Inter"/>
                <a:sym typeface="Inter"/>
              </a:rPr>
              <a:t>3. Pengembangan Kompetensi</a:t>
            </a:r>
            <a:endParaRPr sz="1800">
              <a:solidFill>
                <a:srgbClr val="0B5394"/>
              </a:solidFill>
              <a:latin typeface="Inter"/>
              <a:ea typeface="Inter"/>
              <a:cs typeface="Inter"/>
              <a:sym typeface="Inter"/>
            </a:endParaRPr>
          </a:p>
        </p:txBody>
      </p:sp>
      <p:sp>
        <p:nvSpPr>
          <p:cNvPr id="677" name="Google Shape;677;p79"/>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rgbClr val="1692D0"/>
                </a:solidFill>
                <a:latin typeface="Lato"/>
                <a:ea typeface="Lato"/>
                <a:cs typeface="Lato"/>
                <a:sym typeface="Lato"/>
              </a:rPr>
              <a:t>Direktorat Jenderal Guru dan Tenaga Kependidikan</a:t>
            </a:r>
            <a:endParaRPr sz="900">
              <a:solidFill>
                <a:srgbClr val="1692D0"/>
              </a:solidFill>
              <a:latin typeface="Lato"/>
              <a:ea typeface="Lato"/>
              <a:cs typeface="Lato"/>
              <a:sym typeface="Lato"/>
            </a:endParaRPr>
          </a:p>
          <a:p>
            <a:pPr indent="0" lvl="0" marL="0" marR="0" rtl="0" algn="l">
              <a:lnSpc>
                <a:spcPct val="90000"/>
              </a:lnSpc>
              <a:spcBef>
                <a:spcPts val="0"/>
              </a:spcBef>
              <a:spcAft>
                <a:spcPts val="0"/>
              </a:spcAft>
              <a:buNone/>
            </a:pPr>
            <a:r>
              <a:rPr lang="en" sz="800">
                <a:solidFill>
                  <a:srgbClr val="1692D0"/>
                </a:solidFill>
                <a:latin typeface="Lato"/>
                <a:ea typeface="Lato"/>
                <a:cs typeface="Lato"/>
                <a:sym typeface="Lato"/>
              </a:rPr>
              <a:t>Tahun 2023</a:t>
            </a:r>
            <a:endParaRPr sz="800">
              <a:solidFill>
                <a:srgbClr val="1692D0"/>
              </a:solidFill>
              <a:latin typeface="Lato"/>
              <a:ea typeface="Lato"/>
              <a:cs typeface="Lato"/>
              <a:sym typeface="Lato"/>
            </a:endParaRPr>
          </a:p>
        </p:txBody>
      </p:sp>
      <p:pic>
        <p:nvPicPr>
          <p:cNvPr id="678" name="Google Shape;678;p79"/>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679" name="Google Shape;679;p79"/>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rgbClr val="1692D0"/>
                </a:solidFill>
                <a:latin typeface="Lato"/>
                <a:ea typeface="Lato"/>
                <a:cs typeface="Lato"/>
                <a:sym typeface="Lato"/>
              </a:rPr>
              <a:t>Kementerian Pendidikan, Kebudayaan, Riset, dan Teknologi</a:t>
            </a:r>
            <a:endParaRPr i="0" sz="800" u="none" cap="none" strike="noStrike">
              <a:solidFill>
                <a:srgbClr val="1692D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683" name="Shape 683"/>
        <p:cNvGrpSpPr/>
        <p:nvPr/>
      </p:nvGrpSpPr>
      <p:grpSpPr>
        <a:xfrm>
          <a:off x="0" y="0"/>
          <a:ext cx="0" cy="0"/>
          <a:chOff x="0" y="0"/>
          <a:chExt cx="0" cy="0"/>
        </a:xfrm>
      </p:grpSpPr>
      <p:sp>
        <p:nvSpPr>
          <p:cNvPr id="684" name="Google Shape;684;p80"/>
          <p:cNvSpPr txBox="1"/>
          <p:nvPr/>
        </p:nvSpPr>
        <p:spPr>
          <a:xfrm>
            <a:off x="149500" y="184000"/>
            <a:ext cx="6970500" cy="7596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 sz="2200">
                <a:solidFill>
                  <a:srgbClr val="1C4587"/>
                </a:solidFill>
                <a:latin typeface="Inter"/>
                <a:ea typeface="Inter"/>
                <a:cs typeface="Inter"/>
                <a:sym typeface="Inter"/>
              </a:rPr>
              <a:t>Apa Cakupan</a:t>
            </a:r>
            <a:r>
              <a:rPr b="1" lang="en" sz="2200">
                <a:solidFill>
                  <a:srgbClr val="1C4587"/>
                </a:solidFill>
                <a:latin typeface="Inter"/>
                <a:ea typeface="Inter"/>
                <a:cs typeface="Inter"/>
                <a:sym typeface="Inter"/>
              </a:rPr>
              <a:t> Pengembangan Kompetensi</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685" name="Google Shape;685;p80"/>
          <p:cNvSpPr/>
          <p:nvPr/>
        </p:nvSpPr>
        <p:spPr>
          <a:xfrm>
            <a:off x="149500" y="1630175"/>
            <a:ext cx="2108400" cy="947700"/>
          </a:xfrm>
          <a:prstGeom prst="rect">
            <a:avLst/>
          </a:prstGeom>
          <a:solidFill>
            <a:srgbClr val="DDE9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Inter"/>
                <a:ea typeface="Inter"/>
                <a:cs typeface="Inter"/>
                <a:sym typeface="Inter"/>
              </a:rPr>
              <a:t>Program Prioritas</a:t>
            </a:r>
            <a:endParaRPr b="1" sz="1300">
              <a:latin typeface="Inter"/>
              <a:ea typeface="Inter"/>
              <a:cs typeface="Inter"/>
              <a:sym typeface="Inter"/>
            </a:endParaRPr>
          </a:p>
          <a:p>
            <a:pPr indent="0" lvl="0" marL="0" rtl="0" algn="ctr">
              <a:spcBef>
                <a:spcPts val="0"/>
              </a:spcBef>
              <a:spcAft>
                <a:spcPts val="0"/>
              </a:spcAft>
              <a:buNone/>
            </a:pPr>
            <a:r>
              <a:rPr lang="en" sz="900">
                <a:latin typeface="Inter"/>
                <a:ea typeface="Inter"/>
                <a:cs typeface="Inter"/>
                <a:sym typeface="Inter"/>
              </a:rPr>
              <a:t>Pendidikan Guru Penggerak, Sekolah Penggerak, Pendidikan Profesi Guru, Implementasi Kurikulum Merdeka, Perencanaan Berbasis Data</a:t>
            </a:r>
            <a:endParaRPr sz="900">
              <a:latin typeface="Inter"/>
              <a:ea typeface="Inter"/>
              <a:cs typeface="Inter"/>
              <a:sym typeface="Inter"/>
            </a:endParaRPr>
          </a:p>
        </p:txBody>
      </p:sp>
      <p:sp>
        <p:nvSpPr>
          <p:cNvPr id="686" name="Google Shape;686;p80"/>
          <p:cNvSpPr/>
          <p:nvPr/>
        </p:nvSpPr>
        <p:spPr>
          <a:xfrm>
            <a:off x="149500" y="2611650"/>
            <a:ext cx="21084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Inter"/>
                <a:ea typeface="Inter"/>
                <a:cs typeface="Inter"/>
                <a:sym typeface="Inter"/>
              </a:rPr>
              <a:t>Program</a:t>
            </a:r>
            <a:endParaRPr b="1" sz="1300">
              <a:latin typeface="Inter"/>
              <a:ea typeface="Inter"/>
              <a:cs typeface="Inter"/>
              <a:sym typeface="Inter"/>
            </a:endParaRPr>
          </a:p>
          <a:p>
            <a:pPr indent="0" lvl="0" marL="0" rtl="0" algn="ctr">
              <a:spcBef>
                <a:spcPts val="0"/>
              </a:spcBef>
              <a:spcAft>
                <a:spcPts val="0"/>
              </a:spcAft>
              <a:buNone/>
            </a:pPr>
            <a:r>
              <a:rPr b="1" lang="en" sz="1300">
                <a:latin typeface="Inter"/>
                <a:ea typeface="Inter"/>
                <a:cs typeface="Inter"/>
                <a:sym typeface="Inter"/>
              </a:rPr>
              <a:t>Non Prioritas</a:t>
            </a:r>
            <a:endParaRPr b="1" sz="1300">
              <a:latin typeface="Inter"/>
              <a:ea typeface="Inter"/>
              <a:cs typeface="Inter"/>
              <a:sym typeface="Inter"/>
            </a:endParaRPr>
          </a:p>
        </p:txBody>
      </p:sp>
      <p:sp>
        <p:nvSpPr>
          <p:cNvPr id="687" name="Google Shape;687;p80"/>
          <p:cNvSpPr/>
          <p:nvPr/>
        </p:nvSpPr>
        <p:spPr>
          <a:xfrm>
            <a:off x="2409050" y="1630175"/>
            <a:ext cx="2171400" cy="947700"/>
          </a:xfrm>
          <a:prstGeom prst="rect">
            <a:avLst/>
          </a:prstGeom>
          <a:solidFill>
            <a:srgbClr val="DDE9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Inter"/>
                <a:ea typeface="Inter"/>
                <a:cs typeface="Inter"/>
                <a:sym typeface="Inter"/>
              </a:rPr>
              <a:t>Kontributor</a:t>
            </a:r>
            <a:endParaRPr b="1" sz="1300">
              <a:latin typeface="Inter"/>
              <a:ea typeface="Inter"/>
              <a:cs typeface="Inter"/>
              <a:sym typeface="Inter"/>
            </a:endParaRPr>
          </a:p>
          <a:p>
            <a:pPr indent="0" lvl="0" marL="0" rtl="0" algn="ctr">
              <a:spcBef>
                <a:spcPts val="0"/>
              </a:spcBef>
              <a:spcAft>
                <a:spcPts val="0"/>
              </a:spcAft>
              <a:buNone/>
            </a:pPr>
            <a:r>
              <a:rPr lang="en" sz="900">
                <a:latin typeface="Inter"/>
                <a:ea typeface="Inter"/>
                <a:cs typeface="Inter"/>
                <a:sym typeface="Inter"/>
              </a:rPr>
              <a:t>Penggerak, Asesor, Narasumber, Pengajar Praktik, Fasilitator, Guru Pamong, Coach/Mentor, Penelaah, Pembuat Konten dll</a:t>
            </a:r>
            <a:endParaRPr sz="900">
              <a:latin typeface="Inter"/>
              <a:ea typeface="Inter"/>
              <a:cs typeface="Inter"/>
              <a:sym typeface="Inter"/>
            </a:endParaRPr>
          </a:p>
        </p:txBody>
      </p:sp>
      <p:sp>
        <p:nvSpPr>
          <p:cNvPr id="688" name="Google Shape;688;p80"/>
          <p:cNvSpPr/>
          <p:nvPr/>
        </p:nvSpPr>
        <p:spPr>
          <a:xfrm>
            <a:off x="2409050" y="2611650"/>
            <a:ext cx="21714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Inter"/>
                <a:ea typeface="Inter"/>
                <a:cs typeface="Inter"/>
                <a:sym typeface="Inter"/>
              </a:rPr>
              <a:t>Peserta</a:t>
            </a:r>
            <a:endParaRPr b="1" sz="1300">
              <a:latin typeface="Inter"/>
              <a:ea typeface="Inter"/>
              <a:cs typeface="Inter"/>
              <a:sym typeface="Inter"/>
            </a:endParaRPr>
          </a:p>
        </p:txBody>
      </p:sp>
      <p:sp>
        <p:nvSpPr>
          <p:cNvPr id="689" name="Google Shape;689;p80"/>
          <p:cNvSpPr/>
          <p:nvPr/>
        </p:nvSpPr>
        <p:spPr>
          <a:xfrm>
            <a:off x="5167200" y="2279300"/>
            <a:ext cx="12585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Komunitas Belajar</a:t>
            </a:r>
            <a:endParaRPr sz="1100">
              <a:latin typeface="Inter"/>
              <a:ea typeface="Inter"/>
              <a:cs typeface="Inter"/>
              <a:sym typeface="Inter"/>
            </a:endParaRPr>
          </a:p>
        </p:txBody>
      </p:sp>
      <p:sp>
        <p:nvSpPr>
          <p:cNvPr id="690" name="Google Shape;690;p80"/>
          <p:cNvSpPr/>
          <p:nvPr/>
        </p:nvSpPr>
        <p:spPr>
          <a:xfrm>
            <a:off x="149500" y="1109050"/>
            <a:ext cx="2108400" cy="452400"/>
          </a:xfrm>
          <a:prstGeom prst="rect">
            <a:avLst/>
          </a:prstGeom>
          <a:solidFill>
            <a:srgbClr val="3A5C8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Inter"/>
                <a:ea typeface="Inter"/>
                <a:cs typeface="Inter"/>
                <a:sym typeface="Inter"/>
              </a:rPr>
              <a:t>Skala Prioritas</a:t>
            </a:r>
            <a:endParaRPr b="1" sz="1200">
              <a:solidFill>
                <a:schemeClr val="lt1"/>
              </a:solidFill>
              <a:latin typeface="Inter"/>
              <a:ea typeface="Inter"/>
              <a:cs typeface="Inter"/>
              <a:sym typeface="Inter"/>
            </a:endParaRPr>
          </a:p>
        </p:txBody>
      </p:sp>
      <p:sp>
        <p:nvSpPr>
          <p:cNvPr id="691" name="Google Shape;691;p80"/>
          <p:cNvSpPr/>
          <p:nvPr/>
        </p:nvSpPr>
        <p:spPr>
          <a:xfrm>
            <a:off x="2409050" y="1109050"/>
            <a:ext cx="2171400" cy="452400"/>
          </a:xfrm>
          <a:prstGeom prst="rect">
            <a:avLst/>
          </a:prstGeom>
          <a:solidFill>
            <a:srgbClr val="3A5C8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Inter"/>
                <a:ea typeface="Inter"/>
                <a:cs typeface="Inter"/>
                <a:sym typeface="Inter"/>
              </a:rPr>
              <a:t>Kategori Peran</a:t>
            </a:r>
            <a:endParaRPr b="1" sz="1200">
              <a:solidFill>
                <a:schemeClr val="lt1"/>
              </a:solidFill>
              <a:latin typeface="Inter"/>
              <a:ea typeface="Inter"/>
              <a:cs typeface="Inter"/>
              <a:sym typeface="Inter"/>
            </a:endParaRPr>
          </a:p>
        </p:txBody>
      </p:sp>
      <p:sp>
        <p:nvSpPr>
          <p:cNvPr id="692" name="Google Shape;692;p80"/>
          <p:cNvSpPr/>
          <p:nvPr/>
        </p:nvSpPr>
        <p:spPr>
          <a:xfrm>
            <a:off x="5167200" y="1185250"/>
            <a:ext cx="3753000" cy="452400"/>
          </a:xfrm>
          <a:prstGeom prst="rect">
            <a:avLst/>
          </a:prstGeom>
          <a:solidFill>
            <a:srgbClr val="3A5C8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Inter"/>
                <a:ea typeface="Inter"/>
                <a:cs typeface="Inter"/>
                <a:sym typeface="Inter"/>
              </a:rPr>
              <a:t>Kategori Kegiatan</a:t>
            </a:r>
            <a:endParaRPr b="1" sz="1200">
              <a:solidFill>
                <a:schemeClr val="lt1"/>
              </a:solidFill>
              <a:latin typeface="Inter"/>
              <a:ea typeface="Inter"/>
              <a:cs typeface="Inter"/>
              <a:sym typeface="Inter"/>
            </a:endParaRPr>
          </a:p>
        </p:txBody>
      </p:sp>
      <p:sp>
        <p:nvSpPr>
          <p:cNvPr id="693" name="Google Shape;693;p80"/>
          <p:cNvSpPr/>
          <p:nvPr/>
        </p:nvSpPr>
        <p:spPr>
          <a:xfrm>
            <a:off x="6469500" y="2279300"/>
            <a:ext cx="12585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Pembuatan Sumber Belajar</a:t>
            </a:r>
            <a:endParaRPr sz="1100">
              <a:latin typeface="Inter"/>
              <a:ea typeface="Inter"/>
              <a:cs typeface="Inter"/>
              <a:sym typeface="Inter"/>
            </a:endParaRPr>
          </a:p>
        </p:txBody>
      </p:sp>
      <p:sp>
        <p:nvSpPr>
          <p:cNvPr id="694" name="Google Shape;694;p80"/>
          <p:cNvSpPr/>
          <p:nvPr/>
        </p:nvSpPr>
        <p:spPr>
          <a:xfrm>
            <a:off x="7771800" y="2279300"/>
            <a:ext cx="11484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Pendidikan</a:t>
            </a:r>
            <a:endParaRPr sz="1100">
              <a:latin typeface="Inter"/>
              <a:ea typeface="Inter"/>
              <a:cs typeface="Inter"/>
              <a:sym typeface="Inter"/>
            </a:endParaRPr>
          </a:p>
        </p:txBody>
      </p:sp>
      <p:sp>
        <p:nvSpPr>
          <p:cNvPr id="695" name="Google Shape;695;p80"/>
          <p:cNvSpPr/>
          <p:nvPr/>
        </p:nvSpPr>
        <p:spPr>
          <a:xfrm>
            <a:off x="6469500" y="1706375"/>
            <a:ext cx="2450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Pengembangan Kompetensi </a:t>
            </a:r>
            <a:endParaRPr sz="1100">
              <a:latin typeface="Inter"/>
              <a:ea typeface="Inter"/>
              <a:cs typeface="Inter"/>
              <a:sym typeface="Inter"/>
            </a:endParaRPr>
          </a:p>
          <a:p>
            <a:pPr indent="0" lvl="0" marL="0" rtl="0" algn="ctr">
              <a:spcBef>
                <a:spcPts val="0"/>
              </a:spcBef>
              <a:spcAft>
                <a:spcPts val="0"/>
              </a:spcAft>
              <a:buNone/>
            </a:pPr>
            <a:r>
              <a:rPr lang="en" sz="1100">
                <a:latin typeface="Inter"/>
                <a:ea typeface="Inter"/>
                <a:cs typeface="Inter"/>
                <a:sym typeface="Inter"/>
              </a:rPr>
              <a:t>Selain Pelatihan</a:t>
            </a:r>
            <a:endParaRPr sz="1100">
              <a:latin typeface="Inter"/>
              <a:ea typeface="Inter"/>
              <a:cs typeface="Inter"/>
              <a:sym typeface="Inter"/>
            </a:endParaRPr>
          </a:p>
        </p:txBody>
      </p:sp>
      <p:sp>
        <p:nvSpPr>
          <p:cNvPr id="696" name="Google Shape;696;p80"/>
          <p:cNvSpPr/>
          <p:nvPr/>
        </p:nvSpPr>
        <p:spPr>
          <a:xfrm>
            <a:off x="5167200" y="1706375"/>
            <a:ext cx="12585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Pelatihan</a:t>
            </a:r>
            <a:endParaRPr sz="1100">
              <a:latin typeface="Inter"/>
              <a:ea typeface="Inter"/>
              <a:cs typeface="Inter"/>
              <a:sym typeface="Inter"/>
            </a:endParaRPr>
          </a:p>
        </p:txBody>
      </p:sp>
      <p:sp>
        <p:nvSpPr>
          <p:cNvPr id="697" name="Google Shape;697;p80"/>
          <p:cNvSpPr/>
          <p:nvPr/>
        </p:nvSpPr>
        <p:spPr>
          <a:xfrm>
            <a:off x="149500" y="3394900"/>
            <a:ext cx="8770800" cy="162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latin typeface="Inter"/>
                <a:ea typeface="Inter"/>
                <a:cs typeface="Inter"/>
                <a:sym typeface="Inter"/>
              </a:rPr>
              <a:t>Catatan:</a:t>
            </a:r>
            <a:endParaRPr b="1" sz="1100">
              <a:latin typeface="Inter"/>
              <a:ea typeface="Inter"/>
              <a:cs typeface="Inter"/>
              <a:sym typeface="Inter"/>
            </a:endParaRPr>
          </a:p>
          <a:p>
            <a:pPr indent="-298450" lvl="0" marL="457200" rtl="0" algn="l">
              <a:spcBef>
                <a:spcPts val="0"/>
              </a:spcBef>
              <a:spcAft>
                <a:spcPts val="0"/>
              </a:spcAft>
              <a:buSzPts val="1100"/>
              <a:buFont typeface="Inter"/>
              <a:buAutoNum type="arabicPeriod"/>
            </a:pPr>
            <a:r>
              <a:rPr lang="en" sz="1100">
                <a:solidFill>
                  <a:schemeClr val="dk1"/>
                </a:solidFill>
                <a:latin typeface="Inter"/>
                <a:ea typeface="Inter"/>
                <a:cs typeface="Inter"/>
                <a:sym typeface="Inter"/>
              </a:rPr>
              <a:t>Setiap kegiatan pengembangan kompetensi dibobot dengan poin. Besaran poin ditentukan berdasarkan skala prioritas, kategori peran dan kategori kegiatan.</a:t>
            </a:r>
            <a:endParaRPr sz="1100">
              <a:latin typeface="Inter"/>
              <a:ea typeface="Inter"/>
              <a:cs typeface="Inter"/>
              <a:sym typeface="Inter"/>
            </a:endParaRPr>
          </a:p>
          <a:p>
            <a:pPr indent="-298450" lvl="0" marL="457200" rtl="0" algn="l">
              <a:spcBef>
                <a:spcPts val="0"/>
              </a:spcBef>
              <a:spcAft>
                <a:spcPts val="0"/>
              </a:spcAft>
              <a:buSzPts val="1100"/>
              <a:buFont typeface="Inter"/>
              <a:buAutoNum type="arabicPeriod"/>
            </a:pPr>
            <a:r>
              <a:rPr lang="en" sz="1100">
                <a:latin typeface="Inter"/>
                <a:ea typeface="Inter"/>
                <a:cs typeface="Inter"/>
                <a:sym typeface="Inter"/>
              </a:rPr>
              <a:t>Pengembangan Kompetensi bertujuan untuk membantu guru mengembangkan kapasitasnya dalam meraih aspirasi karier di masa depan. </a:t>
            </a:r>
            <a:endParaRPr sz="1100">
              <a:latin typeface="Inter"/>
              <a:ea typeface="Inter"/>
              <a:cs typeface="Inter"/>
              <a:sym typeface="Inter"/>
            </a:endParaRPr>
          </a:p>
          <a:p>
            <a:pPr indent="-298450" lvl="0" marL="457200" rtl="0" algn="l">
              <a:spcBef>
                <a:spcPts val="0"/>
              </a:spcBef>
              <a:spcAft>
                <a:spcPts val="0"/>
              </a:spcAft>
              <a:buSzPts val="1100"/>
              <a:buFont typeface="Inter"/>
              <a:buAutoNum type="arabicPeriod"/>
            </a:pPr>
            <a:r>
              <a:rPr lang="en" sz="1100">
                <a:latin typeface="Inter"/>
                <a:ea typeface="Inter"/>
                <a:cs typeface="Inter"/>
                <a:sym typeface="Inter"/>
              </a:rPr>
              <a:t>Semakin besar poin yang didapatkan seorang pegawai (guru dan kepala sekolah) mengindikasikan dua hal: semakin besar upayanya dalam meraih aspirasi kariernya dan semakin besar kontribusinya terhadap transformasi pembelajaran.</a:t>
            </a:r>
            <a:endParaRPr sz="1100">
              <a:latin typeface="Inter"/>
              <a:ea typeface="Inter"/>
              <a:cs typeface="Inter"/>
              <a:sym typeface="Inter"/>
            </a:endParaRPr>
          </a:p>
          <a:p>
            <a:pPr indent="-298450" lvl="0" marL="457200" rtl="0" algn="l">
              <a:spcBef>
                <a:spcPts val="0"/>
              </a:spcBef>
              <a:spcAft>
                <a:spcPts val="0"/>
              </a:spcAft>
              <a:buSzPts val="1100"/>
              <a:buFont typeface="Inter"/>
              <a:buAutoNum type="arabicPeriod"/>
            </a:pPr>
            <a:r>
              <a:rPr lang="en" sz="1100">
                <a:solidFill>
                  <a:schemeClr val="dk1"/>
                </a:solidFill>
                <a:latin typeface="Inter"/>
                <a:ea typeface="Inter"/>
                <a:cs typeface="Inter"/>
                <a:sym typeface="Inter"/>
              </a:rPr>
              <a:t>Seorang pegawai (guru dan kepala sekolah) wajib menyelesaikan kegiatan pengembangan kompetensi sejumlah 32 poin. Besaran poin yang didapatkan akan menjadi pertimbangan dalam Penilaian Praktik Kinerja. </a:t>
            </a:r>
            <a:endParaRPr sz="1100">
              <a:latin typeface="Inter"/>
              <a:ea typeface="Inter"/>
              <a:cs typeface="Inter"/>
              <a:sym typeface="Inter"/>
            </a:endParaRPr>
          </a:p>
        </p:txBody>
      </p:sp>
      <p:sp>
        <p:nvSpPr>
          <p:cNvPr id="698" name="Google Shape;698;p80"/>
          <p:cNvSpPr/>
          <p:nvPr/>
        </p:nvSpPr>
        <p:spPr>
          <a:xfrm>
            <a:off x="7037925" y="-107725"/>
            <a:ext cx="2171400" cy="7596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Pengembangan Kompetensi</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702" name="Shape 702"/>
        <p:cNvGrpSpPr/>
        <p:nvPr/>
      </p:nvGrpSpPr>
      <p:grpSpPr>
        <a:xfrm>
          <a:off x="0" y="0"/>
          <a:ext cx="0" cy="0"/>
          <a:chOff x="0" y="0"/>
          <a:chExt cx="0" cy="0"/>
        </a:xfrm>
      </p:grpSpPr>
      <p:sp>
        <p:nvSpPr>
          <p:cNvPr id="703" name="Google Shape;703;p81"/>
          <p:cNvSpPr txBox="1"/>
          <p:nvPr/>
        </p:nvSpPr>
        <p:spPr>
          <a:xfrm>
            <a:off x="217025" y="161125"/>
            <a:ext cx="6970500" cy="7596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 sz="2200">
                <a:solidFill>
                  <a:srgbClr val="1C4587"/>
                </a:solidFill>
                <a:latin typeface="Inter"/>
                <a:ea typeface="Inter"/>
                <a:cs typeface="Inter"/>
                <a:sym typeface="Inter"/>
              </a:rPr>
              <a:t>Apa Cakupan</a:t>
            </a:r>
            <a:r>
              <a:rPr b="1" lang="en" sz="2200">
                <a:solidFill>
                  <a:srgbClr val="1C4587"/>
                </a:solidFill>
                <a:latin typeface="Inter"/>
                <a:ea typeface="Inter"/>
                <a:cs typeface="Inter"/>
                <a:sym typeface="Inter"/>
              </a:rPr>
              <a:t> Pengembangan Kompetensi</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704" name="Google Shape;704;p81"/>
          <p:cNvSpPr/>
          <p:nvPr/>
        </p:nvSpPr>
        <p:spPr>
          <a:xfrm>
            <a:off x="7037925" y="-107725"/>
            <a:ext cx="2171400" cy="7596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Pengembangan Kompetensi</a:t>
            </a:r>
            <a:endParaRPr sz="1500"/>
          </a:p>
        </p:txBody>
      </p:sp>
      <p:grpSp>
        <p:nvGrpSpPr>
          <p:cNvPr id="705" name="Google Shape;705;p81"/>
          <p:cNvGrpSpPr/>
          <p:nvPr/>
        </p:nvGrpSpPr>
        <p:grpSpPr>
          <a:xfrm>
            <a:off x="463775" y="1113875"/>
            <a:ext cx="8112100" cy="1179900"/>
            <a:chOff x="463775" y="1113875"/>
            <a:chExt cx="8112100" cy="1179900"/>
          </a:xfrm>
        </p:grpSpPr>
        <p:sp>
          <p:nvSpPr>
            <p:cNvPr id="706" name="Google Shape;706;p81"/>
            <p:cNvSpPr/>
            <p:nvPr/>
          </p:nvSpPr>
          <p:spPr>
            <a:xfrm>
              <a:off x="1554675" y="1113875"/>
              <a:ext cx="7021200" cy="1179900"/>
            </a:xfrm>
            <a:prstGeom prst="roundRect">
              <a:avLst>
                <a:gd fmla="val 9253" name="adj"/>
              </a:avLst>
            </a:prstGeom>
            <a:solidFill>
              <a:schemeClr val="lt1"/>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Char char="-"/>
              </a:pPr>
              <a:r>
                <a:rPr lang="en" sz="1200">
                  <a:solidFill>
                    <a:schemeClr val="dk2"/>
                  </a:solidFill>
                </a:rPr>
                <a:t>Guru/Kepala Sekolah melaksanakan pelatihan mandiri sesuai model kompetensi Guru/Kepala Sekolah/Pengawas Sekolah</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Guru menyelesaikan program pelatihan mandiri hingga penyampaian aksi nyata tentang “Diferensiasi Pembelajaran PAUD” di PMM </a:t>
              </a:r>
              <a:endParaRPr b="1" sz="1200">
                <a:solidFill>
                  <a:schemeClr val="dk2"/>
                </a:solidFill>
              </a:endParaRPr>
            </a:p>
          </p:txBody>
        </p:sp>
        <p:sp>
          <p:nvSpPr>
            <p:cNvPr id="707" name="Google Shape;707;p81"/>
            <p:cNvSpPr/>
            <p:nvPr/>
          </p:nvSpPr>
          <p:spPr>
            <a:xfrm>
              <a:off x="463775" y="1113875"/>
              <a:ext cx="1273200" cy="1179900"/>
            </a:xfrm>
            <a:prstGeom prst="roundRect">
              <a:avLst>
                <a:gd fmla="val 9253"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8 </a:t>
              </a:r>
              <a:endParaRPr b="1" sz="1200">
                <a:solidFill>
                  <a:schemeClr val="lt1"/>
                </a:solidFill>
              </a:endParaRPr>
            </a:p>
            <a:p>
              <a:pPr indent="0" lvl="0" marL="0" rtl="0" algn="ctr">
                <a:spcBef>
                  <a:spcPts val="0"/>
                </a:spcBef>
                <a:spcAft>
                  <a:spcPts val="0"/>
                </a:spcAft>
                <a:buNone/>
              </a:pPr>
              <a:r>
                <a:rPr b="1" lang="en" sz="1200">
                  <a:solidFill>
                    <a:schemeClr val="lt1"/>
                  </a:solidFill>
                </a:rPr>
                <a:t>p</a:t>
              </a:r>
              <a:r>
                <a:rPr b="1" lang="en" sz="1200">
                  <a:solidFill>
                    <a:schemeClr val="lt1"/>
                  </a:solidFill>
                </a:rPr>
                <a:t>oin</a:t>
              </a:r>
              <a:endParaRPr b="1" sz="1200">
                <a:solidFill>
                  <a:schemeClr val="lt1"/>
                </a:solidFill>
              </a:endParaRPr>
            </a:p>
            <a:p>
              <a:pPr indent="0" lvl="0" marL="0" rtl="0" algn="ctr">
                <a:spcBef>
                  <a:spcPts val="0"/>
                </a:spcBef>
                <a:spcAft>
                  <a:spcPts val="0"/>
                </a:spcAft>
                <a:buNone/>
              </a:pPr>
              <a:r>
                <a:rPr lang="en" sz="900">
                  <a:solidFill>
                    <a:schemeClr val="lt1"/>
                  </a:solidFill>
                </a:rPr>
                <a:t>Per pelatihan mandiri</a:t>
              </a:r>
              <a:endParaRPr sz="900">
                <a:solidFill>
                  <a:schemeClr val="lt1"/>
                </a:solidFill>
              </a:endParaRPr>
            </a:p>
          </p:txBody>
        </p:sp>
        <p:sp>
          <p:nvSpPr>
            <p:cNvPr id="708" name="Google Shape;708;p81"/>
            <p:cNvSpPr/>
            <p:nvPr/>
          </p:nvSpPr>
          <p:spPr>
            <a:xfrm>
              <a:off x="1630875" y="1113875"/>
              <a:ext cx="182400" cy="117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grpSp>
        <p:nvGrpSpPr>
          <p:cNvPr id="709" name="Google Shape;709;p81"/>
          <p:cNvGrpSpPr/>
          <p:nvPr/>
        </p:nvGrpSpPr>
        <p:grpSpPr>
          <a:xfrm>
            <a:off x="463775" y="3763025"/>
            <a:ext cx="8112100" cy="1179900"/>
            <a:chOff x="463775" y="1113875"/>
            <a:chExt cx="8112100" cy="1179900"/>
          </a:xfrm>
        </p:grpSpPr>
        <p:sp>
          <p:nvSpPr>
            <p:cNvPr id="710" name="Google Shape;710;p81"/>
            <p:cNvSpPr/>
            <p:nvPr/>
          </p:nvSpPr>
          <p:spPr>
            <a:xfrm>
              <a:off x="1554675" y="1113875"/>
              <a:ext cx="7021200" cy="1179900"/>
            </a:xfrm>
            <a:prstGeom prst="roundRect">
              <a:avLst>
                <a:gd fmla="val 9253" name="adj"/>
              </a:avLst>
            </a:prstGeom>
            <a:solidFill>
              <a:schemeClr val="lt1"/>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Char char="-"/>
              </a:pPr>
              <a:r>
                <a:rPr lang="en" sz="1200">
                  <a:solidFill>
                    <a:schemeClr val="dk2"/>
                  </a:solidFill>
                </a:rPr>
                <a:t>Guru/Kepala Sekolah melakukan program pelatihan &amp; pendidikan jangka pendek/menengah pada bidang kepemimpinan dan bidang teknis yang relevan</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Guru menuntaskan Program Guru Penggerak</a:t>
              </a:r>
              <a:endParaRPr sz="1200">
                <a:solidFill>
                  <a:schemeClr val="dk2"/>
                </a:solidFill>
              </a:endParaRPr>
            </a:p>
          </p:txBody>
        </p:sp>
        <p:sp>
          <p:nvSpPr>
            <p:cNvPr id="711" name="Google Shape;711;p81"/>
            <p:cNvSpPr/>
            <p:nvPr/>
          </p:nvSpPr>
          <p:spPr>
            <a:xfrm>
              <a:off x="463775" y="1113875"/>
              <a:ext cx="1273200" cy="1179900"/>
            </a:xfrm>
            <a:prstGeom prst="roundRect">
              <a:avLst>
                <a:gd fmla="val 9253"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12</a:t>
              </a:r>
              <a:r>
                <a:rPr b="1" lang="en" sz="1200">
                  <a:solidFill>
                    <a:schemeClr val="lt1"/>
                  </a:solidFill>
                </a:rPr>
                <a:t>8 </a:t>
              </a:r>
              <a:endParaRPr b="1" sz="1200">
                <a:solidFill>
                  <a:schemeClr val="lt1"/>
                </a:solidFill>
              </a:endParaRPr>
            </a:p>
            <a:p>
              <a:pPr indent="0" lvl="0" marL="0" rtl="0" algn="ctr">
                <a:spcBef>
                  <a:spcPts val="0"/>
                </a:spcBef>
                <a:spcAft>
                  <a:spcPts val="0"/>
                </a:spcAft>
                <a:buNone/>
              </a:pPr>
              <a:r>
                <a:rPr b="1" lang="en" sz="1200">
                  <a:solidFill>
                    <a:schemeClr val="lt1"/>
                  </a:solidFill>
                </a:rPr>
                <a:t>poin</a:t>
              </a:r>
              <a:endParaRPr b="1" sz="1200">
                <a:solidFill>
                  <a:schemeClr val="lt1"/>
                </a:solidFill>
              </a:endParaRPr>
            </a:p>
            <a:p>
              <a:pPr indent="0" lvl="0" marL="0" rtl="0" algn="ctr">
                <a:spcBef>
                  <a:spcPts val="0"/>
                </a:spcBef>
                <a:spcAft>
                  <a:spcPts val="0"/>
                </a:spcAft>
                <a:buNone/>
              </a:pPr>
              <a:r>
                <a:rPr lang="en" sz="900">
                  <a:solidFill>
                    <a:schemeClr val="lt1"/>
                  </a:solidFill>
                </a:rPr>
                <a:t>p</a:t>
              </a:r>
              <a:r>
                <a:rPr lang="en" sz="900">
                  <a:solidFill>
                    <a:schemeClr val="lt1"/>
                  </a:solidFill>
                </a:rPr>
                <a:t>er semester</a:t>
              </a:r>
              <a:endParaRPr sz="900">
                <a:solidFill>
                  <a:schemeClr val="lt1"/>
                </a:solidFill>
              </a:endParaRPr>
            </a:p>
          </p:txBody>
        </p:sp>
        <p:sp>
          <p:nvSpPr>
            <p:cNvPr id="712" name="Google Shape;712;p81"/>
            <p:cNvSpPr/>
            <p:nvPr/>
          </p:nvSpPr>
          <p:spPr>
            <a:xfrm>
              <a:off x="1630875" y="1113875"/>
              <a:ext cx="182400" cy="117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grpSp>
        <p:nvGrpSpPr>
          <p:cNvPr id="713" name="Google Shape;713;p81"/>
          <p:cNvGrpSpPr/>
          <p:nvPr/>
        </p:nvGrpSpPr>
        <p:grpSpPr>
          <a:xfrm>
            <a:off x="463775" y="2462875"/>
            <a:ext cx="8112100" cy="1179900"/>
            <a:chOff x="463775" y="1113875"/>
            <a:chExt cx="8112100" cy="1179900"/>
          </a:xfrm>
        </p:grpSpPr>
        <p:sp>
          <p:nvSpPr>
            <p:cNvPr id="714" name="Google Shape;714;p81"/>
            <p:cNvSpPr/>
            <p:nvPr/>
          </p:nvSpPr>
          <p:spPr>
            <a:xfrm>
              <a:off x="1554675" y="1113875"/>
              <a:ext cx="7021200" cy="1179900"/>
            </a:xfrm>
            <a:prstGeom prst="roundRect">
              <a:avLst>
                <a:gd fmla="val 9253" name="adj"/>
              </a:avLst>
            </a:prstGeom>
            <a:solidFill>
              <a:schemeClr val="lt1"/>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2"/>
                </a:buClr>
                <a:buSzPts val="1200"/>
                <a:buChar char="-"/>
              </a:pPr>
              <a:r>
                <a:rPr lang="en" sz="1200">
                  <a:solidFill>
                    <a:schemeClr val="dk2"/>
                  </a:solidFill>
                </a:rPr>
                <a:t>Guru/Kepala Sekolah melaksanakan peran sebagai coach/mentor/fasilitator/pengajar praktik/asesor pada Pendidikan Guru Penggerak/Sekolah Penggerak/Pendidikan Profesi Guru</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Guru terlibat menjadi Guru Pamong di Program Pendidikan Profesi Guru Pra Jabatan di LPTK </a:t>
              </a:r>
              <a:endParaRPr sz="1200">
                <a:solidFill>
                  <a:schemeClr val="dk2"/>
                </a:solidFill>
              </a:endParaRPr>
            </a:p>
          </p:txBody>
        </p:sp>
        <p:sp>
          <p:nvSpPr>
            <p:cNvPr id="715" name="Google Shape;715;p81"/>
            <p:cNvSpPr/>
            <p:nvPr/>
          </p:nvSpPr>
          <p:spPr>
            <a:xfrm>
              <a:off x="463775" y="1113875"/>
              <a:ext cx="1273200" cy="1179900"/>
            </a:xfrm>
            <a:prstGeom prst="roundRect">
              <a:avLst>
                <a:gd fmla="val 9253"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12</a:t>
              </a:r>
              <a:endParaRPr b="1" sz="1200">
                <a:solidFill>
                  <a:schemeClr val="lt1"/>
                </a:solidFill>
              </a:endParaRPr>
            </a:p>
            <a:p>
              <a:pPr indent="0" lvl="0" marL="0" rtl="0" algn="ctr">
                <a:spcBef>
                  <a:spcPts val="0"/>
                </a:spcBef>
                <a:spcAft>
                  <a:spcPts val="0"/>
                </a:spcAft>
                <a:buNone/>
              </a:pPr>
              <a:r>
                <a:rPr b="1" lang="en" sz="1200">
                  <a:solidFill>
                    <a:schemeClr val="lt1"/>
                  </a:solidFill>
                </a:rPr>
                <a:t>poin</a:t>
              </a:r>
              <a:endParaRPr b="1" sz="1200">
                <a:solidFill>
                  <a:schemeClr val="lt1"/>
                </a:solidFill>
              </a:endParaRPr>
            </a:p>
            <a:p>
              <a:pPr indent="0" lvl="0" marL="0" rtl="0" algn="ctr">
                <a:spcBef>
                  <a:spcPts val="0"/>
                </a:spcBef>
                <a:spcAft>
                  <a:spcPts val="0"/>
                </a:spcAft>
                <a:buNone/>
              </a:pPr>
              <a:r>
                <a:rPr lang="en" sz="900">
                  <a:solidFill>
                    <a:schemeClr val="lt1"/>
                  </a:solidFill>
                </a:rPr>
                <a:t>p</a:t>
              </a:r>
              <a:r>
                <a:rPr lang="en" sz="900">
                  <a:solidFill>
                    <a:schemeClr val="lt1"/>
                  </a:solidFill>
                </a:rPr>
                <a:t>er kegiatan</a:t>
              </a:r>
              <a:endParaRPr sz="900">
                <a:solidFill>
                  <a:schemeClr val="lt1"/>
                </a:solidFill>
              </a:endParaRPr>
            </a:p>
            <a:p>
              <a:pPr indent="0" lvl="0" marL="0" rtl="0" algn="ctr">
                <a:spcBef>
                  <a:spcPts val="0"/>
                </a:spcBef>
                <a:spcAft>
                  <a:spcPts val="0"/>
                </a:spcAft>
                <a:buNone/>
              </a:pPr>
              <a:r>
                <a:rPr lang="en" sz="900">
                  <a:solidFill>
                    <a:schemeClr val="lt1"/>
                  </a:solidFill>
                </a:rPr>
                <a:t>berdurasi 2-3 jam</a:t>
              </a:r>
              <a:endParaRPr sz="900">
                <a:solidFill>
                  <a:schemeClr val="lt1"/>
                </a:solidFill>
              </a:endParaRPr>
            </a:p>
          </p:txBody>
        </p:sp>
        <p:sp>
          <p:nvSpPr>
            <p:cNvPr id="716" name="Google Shape;716;p81"/>
            <p:cNvSpPr/>
            <p:nvPr/>
          </p:nvSpPr>
          <p:spPr>
            <a:xfrm>
              <a:off x="1630875" y="1113875"/>
              <a:ext cx="182400" cy="117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720" name="Shape 720"/>
        <p:cNvGrpSpPr/>
        <p:nvPr/>
      </p:nvGrpSpPr>
      <p:grpSpPr>
        <a:xfrm>
          <a:off x="0" y="0"/>
          <a:ext cx="0" cy="0"/>
          <a:chOff x="0" y="0"/>
          <a:chExt cx="0" cy="0"/>
        </a:xfrm>
      </p:grpSpPr>
      <p:sp>
        <p:nvSpPr>
          <p:cNvPr id="721" name="Google Shape;721;p82"/>
          <p:cNvSpPr txBox="1"/>
          <p:nvPr/>
        </p:nvSpPr>
        <p:spPr>
          <a:xfrm>
            <a:off x="158475" y="129750"/>
            <a:ext cx="6970500" cy="7596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 sz="2200">
                <a:solidFill>
                  <a:srgbClr val="1C4587"/>
                </a:solidFill>
                <a:latin typeface="Inter"/>
                <a:ea typeface="Inter"/>
                <a:cs typeface="Inter"/>
                <a:sym typeface="Inter"/>
              </a:rPr>
              <a:t>Bagaimana Pengelolaan</a:t>
            </a:r>
            <a:r>
              <a:rPr b="1" lang="en" sz="2200">
                <a:solidFill>
                  <a:srgbClr val="1C4587"/>
                </a:solidFill>
                <a:latin typeface="Inter"/>
                <a:ea typeface="Inter"/>
                <a:cs typeface="Inter"/>
                <a:sym typeface="Inter"/>
              </a:rPr>
              <a:t> Pengembangan Kompetensi </a:t>
            </a: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722" name="Google Shape;722;p82"/>
          <p:cNvSpPr/>
          <p:nvPr/>
        </p:nvSpPr>
        <p:spPr>
          <a:xfrm>
            <a:off x="149500" y="1812550"/>
            <a:ext cx="1922100" cy="3021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Pegawai (guru dan kepala sekolah) mengusulkan jenis kegiatan pengembangan kompetensi minimal 32 poin</a:t>
            </a:r>
            <a:endParaRPr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0" lvl="0" marL="0" rtl="0" algn="l">
              <a:spcBef>
                <a:spcPts val="0"/>
              </a:spcBef>
              <a:spcAft>
                <a:spcPts val="0"/>
              </a:spcAft>
              <a:buNone/>
            </a:pPr>
            <a:r>
              <a:rPr lang="en" sz="1200">
                <a:latin typeface="Inter"/>
                <a:ea typeface="Inter"/>
                <a:cs typeface="Inter"/>
                <a:sym typeface="Inter"/>
              </a:rPr>
              <a:t>Pejabat penilai (KS/PS) menetapkan jenis kegiatan pengembangan kompetensi</a:t>
            </a:r>
            <a:endParaRPr sz="1200">
              <a:latin typeface="Inter"/>
              <a:ea typeface="Inter"/>
              <a:cs typeface="Inter"/>
              <a:sym typeface="Inter"/>
            </a:endParaRPr>
          </a:p>
        </p:txBody>
      </p:sp>
      <p:sp>
        <p:nvSpPr>
          <p:cNvPr id="723" name="Google Shape;723;p82"/>
          <p:cNvSpPr/>
          <p:nvPr/>
        </p:nvSpPr>
        <p:spPr>
          <a:xfrm>
            <a:off x="7072400" y="1812550"/>
            <a:ext cx="1922100" cy="3021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Inter"/>
                <a:ea typeface="Inter"/>
                <a:cs typeface="Inter"/>
                <a:sym typeface="Inter"/>
              </a:rPr>
              <a:t>Poin penyelesaian kegiatan pengembangan kompetensi digunakan untuk pertimbangan penetapan Predikat Kinerja Pegawai</a:t>
            </a:r>
            <a:endParaRPr sz="1200">
              <a:latin typeface="Inter"/>
              <a:ea typeface="Inter"/>
              <a:cs typeface="Inter"/>
              <a:sym typeface="Inter"/>
            </a:endParaRPr>
          </a:p>
        </p:txBody>
      </p:sp>
      <p:sp>
        <p:nvSpPr>
          <p:cNvPr id="724" name="Google Shape;724;p82"/>
          <p:cNvSpPr/>
          <p:nvPr/>
        </p:nvSpPr>
        <p:spPr>
          <a:xfrm>
            <a:off x="10240175" y="2965475"/>
            <a:ext cx="4525825" cy="1514300"/>
          </a:xfrm>
          <a:prstGeom prst="flowChartOffpageConnector">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Inter"/>
                <a:ea typeface="Inter"/>
                <a:cs typeface="Inter"/>
                <a:sym typeface="Inter"/>
              </a:rPr>
              <a:t>Pelaksanaan kegiatan pengembangan kompetensi</a:t>
            </a:r>
            <a:endParaRPr>
              <a:latin typeface="Inter"/>
              <a:ea typeface="Inter"/>
              <a:cs typeface="Inter"/>
              <a:sym typeface="Inter"/>
            </a:endParaRPr>
          </a:p>
          <a:p>
            <a:pPr indent="0" lvl="0" marL="0" rtl="0" algn="ctr">
              <a:spcBef>
                <a:spcPts val="0"/>
              </a:spcBef>
              <a:spcAft>
                <a:spcPts val="0"/>
              </a:spcAft>
              <a:buNone/>
            </a:pPr>
            <a:r>
              <a:t/>
            </a:r>
            <a:endParaRPr>
              <a:latin typeface="Inter"/>
              <a:ea typeface="Inter"/>
              <a:cs typeface="Inter"/>
              <a:sym typeface="Inter"/>
            </a:endParaRPr>
          </a:p>
          <a:p>
            <a:pPr indent="0" lvl="0" marL="0" rtl="0" algn="ctr">
              <a:spcBef>
                <a:spcPts val="0"/>
              </a:spcBef>
              <a:spcAft>
                <a:spcPts val="0"/>
              </a:spcAft>
              <a:buNone/>
            </a:pPr>
            <a:r>
              <a:rPr lang="en">
                <a:latin typeface="Inter"/>
                <a:ea typeface="Inter"/>
                <a:cs typeface="Inter"/>
                <a:sym typeface="Inter"/>
              </a:rPr>
              <a:t>Mengunggah</a:t>
            </a:r>
            <a:r>
              <a:rPr lang="en">
                <a:latin typeface="Inter"/>
                <a:ea typeface="Inter"/>
                <a:cs typeface="Inter"/>
                <a:sym typeface="Inter"/>
              </a:rPr>
              <a:t> bukti penyelesaian kegiatan pengembangan kompetensi</a:t>
            </a:r>
            <a:endParaRPr sz="1500">
              <a:latin typeface="Inter"/>
              <a:ea typeface="Inter"/>
              <a:cs typeface="Inter"/>
              <a:sym typeface="Inter"/>
            </a:endParaRPr>
          </a:p>
        </p:txBody>
      </p:sp>
      <p:graphicFrame>
        <p:nvGraphicFramePr>
          <p:cNvPr id="725" name="Google Shape;725;p82"/>
          <p:cNvGraphicFramePr/>
          <p:nvPr/>
        </p:nvGraphicFramePr>
        <p:xfrm>
          <a:off x="10240175" y="4721450"/>
          <a:ext cx="3000000" cy="3000000"/>
        </p:xfrm>
        <a:graphic>
          <a:graphicData uri="http://schemas.openxmlformats.org/drawingml/2006/table">
            <a:tbl>
              <a:tblPr>
                <a:noFill/>
                <a:tableStyleId>{2253664E-4F55-4263-8658-A9E2F36D25DE}</a:tableStyleId>
              </a:tblPr>
              <a:tblGrid>
                <a:gridCol w="2265800"/>
                <a:gridCol w="1047200"/>
                <a:gridCol w="1110200"/>
              </a:tblGrid>
              <a:tr h="381000">
                <a:tc>
                  <a:txBody>
                    <a:bodyPr/>
                    <a:lstStyle/>
                    <a:p>
                      <a:pPr indent="0" lvl="0" marL="0" rtl="0" algn="l">
                        <a:spcBef>
                          <a:spcPts val="0"/>
                        </a:spcBef>
                        <a:spcAft>
                          <a:spcPts val="0"/>
                        </a:spcAft>
                        <a:buNone/>
                      </a:pPr>
                      <a:r>
                        <a:rPr lang="en" sz="1000"/>
                        <a:t>Keterlibatan sebagai Pelatih Pamong di 6 tahap kegiatan PPG</a:t>
                      </a:r>
                      <a:endParaRPr sz="1000"/>
                    </a:p>
                  </a:txBody>
                  <a:tcPr marT="91425" marB="91425" marR="91425" marL="91425" anchor="ctr"/>
                </a:tc>
                <a:tc>
                  <a:txBody>
                    <a:bodyPr/>
                    <a:lstStyle/>
                    <a:p>
                      <a:pPr indent="0" lvl="0" marL="0" rtl="0" algn="ctr">
                        <a:spcBef>
                          <a:spcPts val="0"/>
                        </a:spcBef>
                        <a:spcAft>
                          <a:spcPts val="0"/>
                        </a:spcAft>
                        <a:buNone/>
                      </a:pPr>
                      <a:r>
                        <a:rPr lang="en" sz="1000"/>
                        <a:t>24 poin</a:t>
                      </a:r>
                      <a:endParaRPr sz="1000"/>
                    </a:p>
                  </a:txBody>
                  <a:tcPr marT="91425" marB="91425" marR="91425" marL="91425" anchor="ctr"/>
                </a:tc>
                <a:tc>
                  <a:txBody>
                    <a:bodyPr/>
                    <a:lstStyle/>
                    <a:p>
                      <a:pPr indent="0" lvl="0" marL="0" rtl="0" algn="ctr">
                        <a:spcBef>
                          <a:spcPts val="0"/>
                        </a:spcBef>
                        <a:spcAft>
                          <a:spcPts val="0"/>
                        </a:spcAft>
                        <a:buNone/>
                      </a:pPr>
                      <a:r>
                        <a:rPr lang="en" sz="1000"/>
                        <a:t>Sertifikat Kepersertaan</a:t>
                      </a:r>
                      <a:endParaRPr sz="1000"/>
                    </a:p>
                  </a:txBody>
                  <a:tcPr marT="91425" marB="91425" marR="91425" marL="91425" anchor="ctr"/>
                </a:tc>
              </a:tr>
              <a:tr h="381000">
                <a:tc>
                  <a:txBody>
                    <a:bodyPr/>
                    <a:lstStyle/>
                    <a:p>
                      <a:pPr indent="0" lvl="0" marL="0" rtl="0" algn="l">
                        <a:spcBef>
                          <a:spcPts val="0"/>
                        </a:spcBef>
                        <a:spcAft>
                          <a:spcPts val="0"/>
                        </a:spcAft>
                        <a:buNone/>
                      </a:pPr>
                      <a:r>
                        <a:rPr lang="en" sz="1000"/>
                        <a:t>Penyelesaian satu Pelatihan Mandiri di PMM sampai aksi nyata</a:t>
                      </a:r>
                      <a:endParaRPr sz="1000"/>
                    </a:p>
                  </a:txBody>
                  <a:tcPr marT="91425" marB="91425" marR="91425" marL="91425" anchor="ctr"/>
                </a:tc>
                <a:tc>
                  <a:txBody>
                    <a:bodyPr/>
                    <a:lstStyle/>
                    <a:p>
                      <a:pPr indent="0" lvl="0" marL="0" rtl="0" algn="ctr">
                        <a:spcBef>
                          <a:spcPts val="0"/>
                        </a:spcBef>
                        <a:spcAft>
                          <a:spcPts val="0"/>
                        </a:spcAft>
                        <a:buNone/>
                      </a:pPr>
                      <a:r>
                        <a:rPr lang="en" sz="1000"/>
                        <a:t>8 poin</a:t>
                      </a:r>
                      <a:endParaRPr sz="1000"/>
                    </a:p>
                  </a:txBody>
                  <a:tcPr marT="91425" marB="91425" marR="91425" marL="91425" anchor="ctr"/>
                </a:tc>
                <a:tc>
                  <a:txBody>
                    <a:bodyPr/>
                    <a:lstStyle/>
                    <a:p>
                      <a:pPr indent="0" lvl="0" marL="0" rtl="0" algn="ctr">
                        <a:spcBef>
                          <a:spcPts val="0"/>
                        </a:spcBef>
                        <a:spcAft>
                          <a:spcPts val="0"/>
                        </a:spcAft>
                        <a:buNone/>
                      </a:pPr>
                      <a:r>
                        <a:rPr lang="en" sz="1000"/>
                        <a:t>PMM</a:t>
                      </a:r>
                      <a:endParaRPr sz="1000"/>
                    </a:p>
                  </a:txBody>
                  <a:tcPr marT="91425" marB="91425" marR="91425" marL="91425" anchor="ctr"/>
                </a:tc>
              </a:tr>
              <a:tr h="381000">
                <a:tc>
                  <a:txBody>
                    <a:bodyPr/>
                    <a:lstStyle/>
                    <a:p>
                      <a:pPr indent="0" lvl="0" marL="0" rtl="0" algn="l">
                        <a:spcBef>
                          <a:spcPts val="0"/>
                        </a:spcBef>
                        <a:spcAft>
                          <a:spcPts val="0"/>
                        </a:spcAft>
                        <a:buNone/>
                      </a:pPr>
                      <a:r>
                        <a:rPr lang="en" sz="1000"/>
                        <a:t>Total</a:t>
                      </a:r>
                      <a:endParaRPr sz="1000"/>
                    </a:p>
                  </a:txBody>
                  <a:tcPr marT="91425" marB="91425" marR="91425" marL="91425" anchor="ctr"/>
                </a:tc>
                <a:tc>
                  <a:txBody>
                    <a:bodyPr/>
                    <a:lstStyle/>
                    <a:p>
                      <a:pPr indent="0" lvl="0" marL="0" rtl="0" algn="ctr">
                        <a:spcBef>
                          <a:spcPts val="0"/>
                        </a:spcBef>
                        <a:spcAft>
                          <a:spcPts val="0"/>
                        </a:spcAft>
                        <a:buNone/>
                      </a:pPr>
                      <a:r>
                        <a:rPr lang="en" sz="1000"/>
                        <a:t>32 poin</a:t>
                      </a:r>
                      <a:endParaRPr sz="1000"/>
                    </a:p>
                  </a:txBody>
                  <a:tcPr marT="91425" marB="91425" marR="91425" marL="91425" anchor="ctr"/>
                </a:tc>
                <a:tc>
                  <a:txBody>
                    <a:bodyPr/>
                    <a:lstStyle/>
                    <a:p>
                      <a:pPr indent="0" lvl="0" marL="0" rtl="0" algn="ctr">
                        <a:spcBef>
                          <a:spcPts val="0"/>
                        </a:spcBef>
                        <a:spcAft>
                          <a:spcPts val="0"/>
                        </a:spcAft>
                        <a:buNone/>
                      </a:pPr>
                      <a:r>
                        <a:t/>
                      </a:r>
                      <a:endParaRPr sz="1000"/>
                    </a:p>
                  </a:txBody>
                  <a:tcPr marT="91425" marB="91425" marR="91425" marL="91425" anchor="ctr"/>
                </a:tc>
              </a:tr>
            </a:tbl>
          </a:graphicData>
        </a:graphic>
      </p:graphicFrame>
      <p:sp>
        <p:nvSpPr>
          <p:cNvPr id="726" name="Google Shape;726;p82"/>
          <p:cNvSpPr/>
          <p:nvPr/>
        </p:nvSpPr>
        <p:spPr>
          <a:xfrm>
            <a:off x="7037925" y="-107725"/>
            <a:ext cx="2171400" cy="7596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Pengembangan Kompetensi</a:t>
            </a:r>
            <a:endParaRPr sz="1500"/>
          </a:p>
        </p:txBody>
      </p:sp>
      <p:sp>
        <p:nvSpPr>
          <p:cNvPr id="727" name="Google Shape;727;p82"/>
          <p:cNvSpPr/>
          <p:nvPr/>
        </p:nvSpPr>
        <p:spPr>
          <a:xfrm>
            <a:off x="156350" y="980563"/>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Sasaran Kinerja   </a:t>
            </a:r>
            <a:endParaRPr b="1" sz="1200">
              <a:solidFill>
                <a:schemeClr val="lt1"/>
              </a:solidFill>
            </a:endParaRPr>
          </a:p>
          <a:p>
            <a:pPr indent="0" lvl="0" marL="0" rtl="0" algn="ctr">
              <a:spcBef>
                <a:spcPts val="0"/>
              </a:spcBef>
              <a:spcAft>
                <a:spcPts val="0"/>
              </a:spcAft>
              <a:buNone/>
            </a:pPr>
            <a:r>
              <a:rPr b="1" lang="en" sz="1200">
                <a:solidFill>
                  <a:schemeClr val="lt1"/>
                </a:solidFill>
              </a:rPr>
              <a:t>        Pegawai (SKP)</a:t>
            </a:r>
            <a:endParaRPr b="1" sz="1200">
              <a:solidFill>
                <a:schemeClr val="lt1"/>
              </a:solidFill>
            </a:endParaRPr>
          </a:p>
        </p:txBody>
      </p:sp>
      <p:sp>
        <p:nvSpPr>
          <p:cNvPr id="728" name="Google Shape;728;p82"/>
          <p:cNvSpPr/>
          <p:nvPr/>
        </p:nvSpPr>
        <p:spPr>
          <a:xfrm>
            <a:off x="2207800" y="980563"/>
            <a:ext cx="47283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rPr>
              <a:t>           Pelaksanaan Kinerja</a:t>
            </a:r>
            <a:endParaRPr b="1" sz="1200">
              <a:solidFill>
                <a:schemeClr val="lt1"/>
              </a:solidFill>
            </a:endParaRPr>
          </a:p>
        </p:txBody>
      </p:sp>
      <p:sp>
        <p:nvSpPr>
          <p:cNvPr id="729" name="Google Shape;729;p82"/>
          <p:cNvSpPr/>
          <p:nvPr/>
        </p:nvSpPr>
        <p:spPr>
          <a:xfrm>
            <a:off x="7065450" y="980563"/>
            <a:ext cx="1922100" cy="612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rPr>
              <a:t>       Penilaian Kinerja</a:t>
            </a:r>
            <a:endParaRPr b="1" sz="1200">
              <a:solidFill>
                <a:schemeClr val="lt1"/>
              </a:solidFill>
            </a:endParaRPr>
          </a:p>
        </p:txBody>
      </p:sp>
      <p:sp>
        <p:nvSpPr>
          <p:cNvPr id="730" name="Google Shape;730;p82"/>
          <p:cNvSpPr/>
          <p:nvPr/>
        </p:nvSpPr>
        <p:spPr>
          <a:xfrm>
            <a:off x="235675" y="1132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Inter"/>
                <a:ea typeface="Inter"/>
                <a:cs typeface="Inter"/>
                <a:sym typeface="Inter"/>
              </a:rPr>
              <a:t>1</a:t>
            </a:r>
            <a:endParaRPr b="1">
              <a:solidFill>
                <a:schemeClr val="lt1"/>
              </a:solidFill>
              <a:latin typeface="Inter"/>
              <a:ea typeface="Inter"/>
              <a:cs typeface="Inter"/>
              <a:sym typeface="Inter"/>
            </a:endParaRPr>
          </a:p>
        </p:txBody>
      </p:sp>
      <p:sp>
        <p:nvSpPr>
          <p:cNvPr id="731" name="Google Shape;731;p82"/>
          <p:cNvSpPr/>
          <p:nvPr/>
        </p:nvSpPr>
        <p:spPr>
          <a:xfrm>
            <a:off x="2345375" y="1117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2</a:t>
            </a:r>
            <a:endParaRPr b="1">
              <a:solidFill>
                <a:schemeClr val="lt1"/>
              </a:solidFill>
              <a:latin typeface="Inter"/>
              <a:ea typeface="Inter"/>
              <a:cs typeface="Inter"/>
              <a:sym typeface="Inter"/>
            </a:endParaRPr>
          </a:p>
        </p:txBody>
      </p:sp>
      <p:sp>
        <p:nvSpPr>
          <p:cNvPr id="732" name="Google Shape;732;p82"/>
          <p:cNvSpPr/>
          <p:nvPr/>
        </p:nvSpPr>
        <p:spPr>
          <a:xfrm>
            <a:off x="7143100" y="1117350"/>
            <a:ext cx="347400" cy="338700"/>
          </a:xfrm>
          <a:prstGeom prst="ellipse">
            <a:avLst/>
          </a:prstGeom>
          <a:solidFill>
            <a:srgbClr val="13A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Inter"/>
                <a:ea typeface="Inter"/>
                <a:cs typeface="Inter"/>
                <a:sym typeface="Inter"/>
              </a:rPr>
              <a:t>3</a:t>
            </a:r>
            <a:endParaRPr b="1">
              <a:solidFill>
                <a:schemeClr val="lt1"/>
              </a:solidFill>
              <a:latin typeface="Inter"/>
              <a:ea typeface="Inter"/>
              <a:cs typeface="Inter"/>
              <a:sym typeface="Inter"/>
            </a:endParaRPr>
          </a:p>
        </p:txBody>
      </p:sp>
      <p:pic>
        <p:nvPicPr>
          <p:cNvPr id="733" name="Google Shape;733;p82"/>
          <p:cNvPicPr preferRelativeResize="0"/>
          <p:nvPr/>
        </p:nvPicPr>
        <p:blipFill rotWithShape="1">
          <a:blip r:embed="rId3">
            <a:alphaModFix/>
          </a:blip>
          <a:srcRect b="37763" l="9908" r="25370" t="29622"/>
          <a:stretch/>
        </p:blipFill>
        <p:spPr>
          <a:xfrm>
            <a:off x="2442375" y="2878226"/>
            <a:ext cx="4337976" cy="1460299"/>
          </a:xfrm>
          <a:prstGeom prst="rect">
            <a:avLst/>
          </a:prstGeom>
          <a:noFill/>
          <a:ln>
            <a:noFill/>
          </a:ln>
        </p:spPr>
      </p:pic>
      <p:sp>
        <p:nvSpPr>
          <p:cNvPr id="734" name="Google Shape;734;p82"/>
          <p:cNvSpPr txBox="1"/>
          <p:nvPr/>
        </p:nvSpPr>
        <p:spPr>
          <a:xfrm>
            <a:off x="2213550" y="1764250"/>
            <a:ext cx="4716900" cy="9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Pelaksanaan kegiatan pengembangan kompetensi</a:t>
            </a:r>
            <a:endParaRPr sz="1200">
              <a:solidFill>
                <a:schemeClr val="dk1"/>
              </a:solidFill>
              <a:latin typeface="Inter"/>
              <a:ea typeface="Inter"/>
              <a:cs typeface="Inter"/>
              <a:sym typeface="Inter"/>
            </a:endParaRPr>
          </a:p>
          <a:p>
            <a:pPr indent="0" lvl="0" marL="0" rtl="0" algn="ctr">
              <a:spcBef>
                <a:spcPts val="0"/>
              </a:spcBef>
              <a:spcAft>
                <a:spcPts val="0"/>
              </a:spcAft>
              <a:buNone/>
            </a:pPr>
            <a:r>
              <a:t/>
            </a:r>
            <a:endParaRPr sz="1200">
              <a:solidFill>
                <a:schemeClr val="dk1"/>
              </a:solidFill>
              <a:latin typeface="Inter"/>
              <a:ea typeface="Inter"/>
              <a:cs typeface="Inter"/>
              <a:sym typeface="Inter"/>
            </a:endParaRPr>
          </a:p>
          <a:p>
            <a:pPr indent="0" lvl="0" marL="0" rtl="0" algn="ctr">
              <a:spcBef>
                <a:spcPts val="0"/>
              </a:spcBef>
              <a:spcAft>
                <a:spcPts val="0"/>
              </a:spcAft>
              <a:buClr>
                <a:schemeClr val="dk1"/>
              </a:buClr>
              <a:buSzPts val="1100"/>
              <a:buFont typeface="Arial"/>
              <a:buNone/>
            </a:pPr>
            <a:r>
              <a:rPr lang="en" sz="1200">
                <a:solidFill>
                  <a:schemeClr val="dk1"/>
                </a:solidFill>
                <a:latin typeface="Inter"/>
                <a:ea typeface="Inter"/>
                <a:cs typeface="Inter"/>
                <a:sym typeface="Inter"/>
              </a:rPr>
              <a:t>Mengunggah bukti penyelesaian kegiatan pengembangan kompetensi</a:t>
            </a:r>
            <a:endParaRPr sz="1300">
              <a:solidFill>
                <a:schemeClr val="dk1"/>
              </a:solidFill>
              <a:latin typeface="Inter"/>
              <a:ea typeface="Inter"/>
              <a:cs typeface="Inter"/>
              <a:sym typeface="Inter"/>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9FF"/>
        </a:solidFill>
      </p:bgPr>
    </p:bg>
    <p:spTree>
      <p:nvGrpSpPr>
        <p:cNvPr id="738" name="Shape 738"/>
        <p:cNvGrpSpPr/>
        <p:nvPr/>
      </p:nvGrpSpPr>
      <p:grpSpPr>
        <a:xfrm>
          <a:off x="0" y="0"/>
          <a:ext cx="0" cy="0"/>
          <a:chOff x="0" y="0"/>
          <a:chExt cx="0" cy="0"/>
        </a:xfrm>
      </p:grpSpPr>
      <p:sp>
        <p:nvSpPr>
          <p:cNvPr id="739" name="Google Shape;739;p83"/>
          <p:cNvSpPr txBox="1"/>
          <p:nvPr>
            <p:ph type="title"/>
          </p:nvPr>
        </p:nvSpPr>
        <p:spPr>
          <a:xfrm>
            <a:off x="314625" y="1526100"/>
            <a:ext cx="6519300" cy="2091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br>
              <a:rPr lang="en" sz="1800">
                <a:solidFill>
                  <a:srgbClr val="0B5394"/>
                </a:solidFill>
                <a:latin typeface="Inter"/>
                <a:ea typeface="Inter"/>
                <a:cs typeface="Inter"/>
                <a:sym typeface="Inter"/>
              </a:rPr>
            </a:br>
            <a:br>
              <a:rPr b="1" lang="en" sz="3600">
                <a:solidFill>
                  <a:srgbClr val="0B5394"/>
                </a:solidFill>
                <a:latin typeface="Inter"/>
                <a:ea typeface="Inter"/>
                <a:cs typeface="Inter"/>
                <a:sym typeface="Inter"/>
              </a:rPr>
            </a:br>
            <a:r>
              <a:rPr b="1" lang="en" sz="3600">
                <a:solidFill>
                  <a:srgbClr val="0B5394"/>
                </a:solidFill>
                <a:latin typeface="Inter"/>
                <a:ea typeface="Inter"/>
                <a:cs typeface="Inter"/>
                <a:sym typeface="Inter"/>
              </a:rPr>
              <a:t>4. Dokumen Akuntabilitas</a:t>
            </a:r>
            <a:endParaRPr sz="1800">
              <a:solidFill>
                <a:srgbClr val="0B5394"/>
              </a:solidFill>
              <a:latin typeface="Inter"/>
              <a:ea typeface="Inter"/>
              <a:cs typeface="Inter"/>
              <a:sym typeface="Inter"/>
            </a:endParaRPr>
          </a:p>
        </p:txBody>
      </p:sp>
      <p:sp>
        <p:nvSpPr>
          <p:cNvPr id="740" name="Google Shape;740;p83"/>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rgbClr val="1692D0"/>
                </a:solidFill>
                <a:latin typeface="Lato"/>
                <a:ea typeface="Lato"/>
                <a:cs typeface="Lato"/>
                <a:sym typeface="Lato"/>
              </a:rPr>
              <a:t>Direktorat Jenderal Guru dan Tenaga Kependidikan</a:t>
            </a:r>
            <a:endParaRPr sz="900">
              <a:solidFill>
                <a:srgbClr val="1692D0"/>
              </a:solidFill>
              <a:latin typeface="Lato"/>
              <a:ea typeface="Lato"/>
              <a:cs typeface="Lato"/>
              <a:sym typeface="Lato"/>
            </a:endParaRPr>
          </a:p>
          <a:p>
            <a:pPr indent="0" lvl="0" marL="0" marR="0" rtl="0" algn="l">
              <a:lnSpc>
                <a:spcPct val="90000"/>
              </a:lnSpc>
              <a:spcBef>
                <a:spcPts val="0"/>
              </a:spcBef>
              <a:spcAft>
                <a:spcPts val="0"/>
              </a:spcAft>
              <a:buNone/>
            </a:pPr>
            <a:r>
              <a:rPr lang="en" sz="800">
                <a:solidFill>
                  <a:srgbClr val="1692D0"/>
                </a:solidFill>
                <a:latin typeface="Lato"/>
                <a:ea typeface="Lato"/>
                <a:cs typeface="Lato"/>
                <a:sym typeface="Lato"/>
              </a:rPr>
              <a:t>Tahun 2023</a:t>
            </a:r>
            <a:endParaRPr sz="800">
              <a:solidFill>
                <a:srgbClr val="1692D0"/>
              </a:solidFill>
              <a:latin typeface="Lato"/>
              <a:ea typeface="Lato"/>
              <a:cs typeface="Lato"/>
              <a:sym typeface="Lato"/>
            </a:endParaRPr>
          </a:p>
        </p:txBody>
      </p:sp>
      <p:pic>
        <p:nvPicPr>
          <p:cNvPr id="741" name="Google Shape;741;p83"/>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742" name="Google Shape;742;p83"/>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rgbClr val="1692D0"/>
                </a:solidFill>
                <a:latin typeface="Lato"/>
                <a:ea typeface="Lato"/>
                <a:cs typeface="Lato"/>
                <a:sym typeface="Lato"/>
              </a:rPr>
              <a:t>Kementerian Pendidikan, Kebudayaan, Riset, dan Teknologi</a:t>
            </a:r>
            <a:endParaRPr i="0" sz="800" u="none" cap="none" strike="noStrike">
              <a:solidFill>
                <a:srgbClr val="1692D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487"/>
        </a:solidFill>
      </p:bgPr>
    </p:bg>
    <p:spTree>
      <p:nvGrpSpPr>
        <p:cNvPr id="262" name="Shape 262"/>
        <p:cNvGrpSpPr/>
        <p:nvPr/>
      </p:nvGrpSpPr>
      <p:grpSpPr>
        <a:xfrm>
          <a:off x="0" y="0"/>
          <a:ext cx="0" cy="0"/>
          <a:chOff x="0" y="0"/>
          <a:chExt cx="0" cy="0"/>
        </a:xfrm>
      </p:grpSpPr>
      <p:sp>
        <p:nvSpPr>
          <p:cNvPr id="263" name="Google Shape;263;p57"/>
          <p:cNvSpPr/>
          <p:nvPr/>
        </p:nvSpPr>
        <p:spPr>
          <a:xfrm>
            <a:off x="4354875" y="4147500"/>
            <a:ext cx="4623900" cy="572700"/>
          </a:xfrm>
          <a:prstGeom prst="flowChartConnector">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64" name="Google Shape;264;p57"/>
          <p:cNvSpPr/>
          <p:nvPr/>
        </p:nvSpPr>
        <p:spPr>
          <a:xfrm>
            <a:off x="4896338" y="4208846"/>
            <a:ext cx="3633300" cy="450000"/>
          </a:xfrm>
          <a:prstGeom prst="flowChartConnector">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65" name="Google Shape;265;p57"/>
          <p:cNvSpPr txBox="1"/>
          <p:nvPr>
            <p:ph type="title"/>
          </p:nvPr>
        </p:nvSpPr>
        <p:spPr>
          <a:xfrm>
            <a:off x="314625" y="889625"/>
            <a:ext cx="3838500" cy="32580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chemeClr val="lt1"/>
                </a:solidFill>
                <a:latin typeface="Inter"/>
                <a:ea typeface="Inter"/>
                <a:cs typeface="Inter"/>
                <a:sym typeface="Inter"/>
              </a:rPr>
              <a:t>Transformasi Pengelolaan Kinerja Guru &amp; Kepala Sekolah</a:t>
            </a:r>
            <a:br>
              <a:rPr lang="en" sz="1800">
                <a:solidFill>
                  <a:schemeClr val="lt1"/>
                </a:solidFill>
                <a:latin typeface="Inter"/>
                <a:ea typeface="Inter"/>
                <a:cs typeface="Inter"/>
                <a:sym typeface="Inter"/>
              </a:rPr>
            </a:br>
            <a:br>
              <a:rPr b="1" lang="en" sz="3600">
                <a:solidFill>
                  <a:schemeClr val="lt1"/>
                </a:solidFill>
                <a:latin typeface="Inter"/>
                <a:ea typeface="Inter"/>
                <a:cs typeface="Inter"/>
                <a:sym typeface="Inter"/>
              </a:rPr>
            </a:br>
            <a:r>
              <a:rPr b="1" lang="en" sz="3600">
                <a:solidFill>
                  <a:schemeClr val="lt1"/>
                </a:solidFill>
                <a:latin typeface="Inter"/>
                <a:ea typeface="Inter"/>
                <a:cs typeface="Inter"/>
                <a:sym typeface="Inter"/>
              </a:rPr>
              <a:t>Mengapa Transformasi Pengelolaan Kinerja?</a:t>
            </a:r>
            <a:endParaRPr b="1" sz="3600">
              <a:solidFill>
                <a:schemeClr val="lt1"/>
              </a:solidFill>
              <a:latin typeface="Inter"/>
              <a:ea typeface="Inter"/>
              <a:cs typeface="Inter"/>
              <a:sym typeface="Inter"/>
            </a:endParaRPr>
          </a:p>
          <a:p>
            <a:pPr indent="0" lvl="0" marL="0" rtl="0" algn="l">
              <a:lnSpc>
                <a:spcPct val="90000"/>
              </a:lnSpc>
              <a:spcBef>
                <a:spcPts val="0"/>
              </a:spcBef>
              <a:spcAft>
                <a:spcPts val="0"/>
              </a:spcAft>
              <a:buNone/>
            </a:pPr>
            <a:r>
              <a:t/>
            </a:r>
            <a:endParaRPr sz="1800">
              <a:solidFill>
                <a:schemeClr val="lt1"/>
              </a:solidFill>
              <a:latin typeface="Inter"/>
              <a:ea typeface="Inter"/>
              <a:cs typeface="Inter"/>
              <a:sym typeface="Inter"/>
            </a:endParaRPr>
          </a:p>
        </p:txBody>
      </p:sp>
      <p:pic>
        <p:nvPicPr>
          <p:cNvPr id="266" name="Google Shape;266;p57"/>
          <p:cNvPicPr preferRelativeResize="0"/>
          <p:nvPr/>
        </p:nvPicPr>
        <p:blipFill>
          <a:blip r:embed="rId3">
            <a:alphaModFix/>
          </a:blip>
          <a:stretch>
            <a:fillRect/>
          </a:stretch>
        </p:blipFill>
        <p:spPr>
          <a:xfrm>
            <a:off x="4492275" y="567925"/>
            <a:ext cx="4531574" cy="4531574"/>
          </a:xfrm>
          <a:prstGeom prst="rect">
            <a:avLst/>
          </a:prstGeom>
          <a:noFill/>
          <a:ln>
            <a:noFill/>
          </a:ln>
        </p:spPr>
      </p:pic>
      <p:sp>
        <p:nvSpPr>
          <p:cNvPr id="267" name="Google Shape;267;p57"/>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chemeClr val="lt1"/>
                </a:solidFill>
                <a:latin typeface="Lato"/>
                <a:ea typeface="Lato"/>
                <a:cs typeface="Lato"/>
                <a:sym typeface="Lato"/>
              </a:rPr>
              <a:t>Direktorat Jenderal Guru dan Tenaga Kependidikan</a:t>
            </a:r>
            <a:endParaRPr sz="9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rPr lang="en" sz="800">
                <a:solidFill>
                  <a:schemeClr val="lt1"/>
                </a:solidFill>
                <a:latin typeface="Lato"/>
                <a:ea typeface="Lato"/>
                <a:cs typeface="Lato"/>
                <a:sym typeface="Lato"/>
              </a:rPr>
              <a:t>Tahun 2023</a:t>
            </a:r>
            <a:endParaRPr sz="800">
              <a:solidFill>
                <a:schemeClr val="lt1"/>
              </a:solidFill>
              <a:latin typeface="Lato"/>
              <a:ea typeface="Lato"/>
              <a:cs typeface="Lato"/>
              <a:sym typeface="Lato"/>
            </a:endParaRPr>
          </a:p>
        </p:txBody>
      </p:sp>
      <p:pic>
        <p:nvPicPr>
          <p:cNvPr id="268" name="Google Shape;268;p57"/>
          <p:cNvPicPr preferRelativeResize="0"/>
          <p:nvPr/>
        </p:nvPicPr>
        <p:blipFill rotWithShape="1">
          <a:blip r:embed="rId4">
            <a:alphaModFix/>
          </a:blip>
          <a:srcRect b="0" l="0" r="0" t="0"/>
          <a:stretch/>
        </p:blipFill>
        <p:spPr>
          <a:xfrm>
            <a:off x="6742750" y="183550"/>
            <a:ext cx="414506" cy="419749"/>
          </a:xfrm>
          <a:prstGeom prst="rect">
            <a:avLst/>
          </a:prstGeom>
          <a:noFill/>
          <a:ln>
            <a:noFill/>
          </a:ln>
        </p:spPr>
      </p:pic>
      <p:sp>
        <p:nvSpPr>
          <p:cNvPr id="269" name="Google Shape;269;p57"/>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chemeClr val="lt1"/>
                </a:solidFill>
                <a:latin typeface="Lato"/>
                <a:ea typeface="Lato"/>
                <a:cs typeface="Lato"/>
                <a:sym typeface="Lato"/>
              </a:rPr>
              <a:t>Kementerian Pendidikan, Kebudayaan, Riset, dan Teknologi</a:t>
            </a:r>
            <a:endParaRPr i="0" sz="800" u="none" cap="none" strike="noStrike">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746" name="Shape 746"/>
        <p:cNvGrpSpPr/>
        <p:nvPr/>
      </p:nvGrpSpPr>
      <p:grpSpPr>
        <a:xfrm>
          <a:off x="0" y="0"/>
          <a:ext cx="0" cy="0"/>
          <a:chOff x="0" y="0"/>
          <a:chExt cx="0" cy="0"/>
        </a:xfrm>
      </p:grpSpPr>
      <p:sp>
        <p:nvSpPr>
          <p:cNvPr id="747" name="Google Shape;747;p84"/>
          <p:cNvSpPr txBox="1"/>
          <p:nvPr/>
        </p:nvSpPr>
        <p:spPr>
          <a:xfrm>
            <a:off x="149500" y="0"/>
            <a:ext cx="6861900" cy="9069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Apa Contoh Dokumen Akuntabilitas pada Pengelolaan Kinerja </a:t>
            </a:r>
            <a:r>
              <a:rPr b="1" lang="en" sz="2000">
                <a:solidFill>
                  <a:srgbClr val="1C4587"/>
                </a:solidFill>
                <a:latin typeface="Inter"/>
                <a:ea typeface="Inter"/>
                <a:cs typeface="Inter"/>
                <a:sym typeface="Inter"/>
              </a:rPr>
              <a:t>Guru dan Kepala Sekolah?</a:t>
            </a:r>
            <a:endParaRPr b="1" sz="2000">
              <a:solidFill>
                <a:srgbClr val="1C4587"/>
              </a:solidFill>
              <a:latin typeface="Inter"/>
              <a:ea typeface="Inter"/>
              <a:cs typeface="Inter"/>
              <a:sym typeface="Inter"/>
            </a:endParaRPr>
          </a:p>
        </p:txBody>
      </p:sp>
      <p:pic>
        <p:nvPicPr>
          <p:cNvPr id="748" name="Google Shape;748;p84"/>
          <p:cNvPicPr preferRelativeResize="0"/>
          <p:nvPr/>
        </p:nvPicPr>
        <p:blipFill rotWithShape="1">
          <a:blip r:embed="rId3">
            <a:alphaModFix/>
          </a:blip>
          <a:srcRect b="29368" l="0" r="0" t="0"/>
          <a:stretch/>
        </p:blipFill>
        <p:spPr>
          <a:xfrm>
            <a:off x="1371600" y="1054225"/>
            <a:ext cx="2851025" cy="2834400"/>
          </a:xfrm>
          <a:prstGeom prst="rect">
            <a:avLst/>
          </a:prstGeom>
          <a:noFill/>
          <a:ln>
            <a:noFill/>
          </a:ln>
        </p:spPr>
      </p:pic>
      <p:pic>
        <p:nvPicPr>
          <p:cNvPr id="749" name="Google Shape;749;p84"/>
          <p:cNvPicPr preferRelativeResize="0"/>
          <p:nvPr/>
        </p:nvPicPr>
        <p:blipFill rotWithShape="1">
          <a:blip r:embed="rId4">
            <a:alphaModFix/>
          </a:blip>
          <a:srcRect b="22408" l="0" r="0" t="0"/>
          <a:stretch/>
        </p:blipFill>
        <p:spPr>
          <a:xfrm>
            <a:off x="4375025" y="1054225"/>
            <a:ext cx="2739732" cy="2834401"/>
          </a:xfrm>
          <a:prstGeom prst="rect">
            <a:avLst/>
          </a:prstGeom>
          <a:noFill/>
          <a:ln>
            <a:noFill/>
          </a:ln>
        </p:spPr>
      </p:pic>
      <p:sp>
        <p:nvSpPr>
          <p:cNvPr id="750" name="Google Shape;750;p84"/>
          <p:cNvSpPr/>
          <p:nvPr/>
        </p:nvSpPr>
        <p:spPr>
          <a:xfrm>
            <a:off x="149500" y="4111600"/>
            <a:ext cx="8770800" cy="7518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latin typeface="Inter"/>
                <a:ea typeface="Inter"/>
                <a:cs typeface="Inter"/>
                <a:sym typeface="Inter"/>
              </a:rPr>
              <a:t>Catatan:</a:t>
            </a:r>
            <a:endParaRPr b="1" sz="1100">
              <a:latin typeface="Inter"/>
              <a:ea typeface="Inter"/>
              <a:cs typeface="Inter"/>
              <a:sym typeface="Inter"/>
            </a:endParaRPr>
          </a:p>
          <a:p>
            <a:pPr indent="0" lvl="0" marL="0" rtl="0" algn="l">
              <a:spcBef>
                <a:spcPts val="0"/>
              </a:spcBef>
              <a:spcAft>
                <a:spcPts val="0"/>
              </a:spcAft>
              <a:buNone/>
            </a:pPr>
            <a:r>
              <a:rPr lang="en" sz="1100">
                <a:solidFill>
                  <a:schemeClr val="dk1"/>
                </a:solidFill>
                <a:latin typeface="Inter"/>
                <a:ea typeface="Inter"/>
                <a:cs typeface="Inter"/>
                <a:sym typeface="Inter"/>
              </a:rPr>
              <a:t>Dokumen akuntabilitas adalah dokumen yang secara sehari-hari memang dikerjakan dan dihasilkan oleh pegawai dalam menjalankan kinerja. Bukan tambahan dokumen baru.</a:t>
            </a:r>
            <a:endParaRPr sz="1100">
              <a:latin typeface="Inter"/>
              <a:ea typeface="Inter"/>
              <a:cs typeface="Inter"/>
              <a:sym typeface="Inter"/>
            </a:endParaRPr>
          </a:p>
        </p:txBody>
      </p:sp>
      <p:sp>
        <p:nvSpPr>
          <p:cNvPr id="751" name="Google Shape;751;p84"/>
          <p:cNvSpPr/>
          <p:nvPr/>
        </p:nvSpPr>
        <p:spPr>
          <a:xfrm>
            <a:off x="7037925" y="-107725"/>
            <a:ext cx="2171400" cy="759600"/>
          </a:xfrm>
          <a:prstGeom prst="roundRect">
            <a:avLst>
              <a:gd fmla="val 16667" name="adj"/>
            </a:avLst>
          </a:prstGeom>
          <a:solidFill>
            <a:srgbClr val="DAEC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Dokumen</a:t>
            </a:r>
            <a:endParaRPr sz="1500"/>
          </a:p>
          <a:p>
            <a:pPr indent="0" lvl="0" marL="0" rtl="0" algn="ctr">
              <a:spcBef>
                <a:spcPts val="0"/>
              </a:spcBef>
              <a:spcAft>
                <a:spcPts val="0"/>
              </a:spcAft>
              <a:buNone/>
            </a:pPr>
            <a:r>
              <a:rPr lang="en" sz="1500"/>
              <a:t>Akuntabilitas</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5"/>
          <p:cNvSpPr txBox="1"/>
          <p:nvPr>
            <p:ph type="title"/>
          </p:nvPr>
        </p:nvSpPr>
        <p:spPr>
          <a:xfrm>
            <a:off x="314625" y="522250"/>
            <a:ext cx="4300200" cy="3481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a:solidFill>
                  <a:srgbClr val="0B5394"/>
                </a:solidFill>
                <a:latin typeface="Inter"/>
                <a:ea typeface="Inter"/>
                <a:cs typeface="Inter"/>
                <a:sym typeface="Inter"/>
              </a:rPr>
              <a:t>Transformasi Pengelolaan Kinerja Guru &amp; Kepala Sekolah</a:t>
            </a:r>
            <a:br>
              <a:rPr lang="en" sz="1800">
                <a:solidFill>
                  <a:srgbClr val="0B5394"/>
                </a:solidFill>
                <a:latin typeface="Inter"/>
                <a:ea typeface="Inter"/>
                <a:cs typeface="Inter"/>
                <a:sym typeface="Inter"/>
              </a:rPr>
            </a:br>
            <a:br>
              <a:rPr b="1" lang="en" sz="3600">
                <a:solidFill>
                  <a:srgbClr val="0B5394"/>
                </a:solidFill>
                <a:latin typeface="Inter"/>
                <a:ea typeface="Inter"/>
                <a:cs typeface="Inter"/>
                <a:sym typeface="Inter"/>
              </a:rPr>
            </a:br>
            <a:r>
              <a:rPr b="1" lang="en" sz="3600">
                <a:solidFill>
                  <a:srgbClr val="0B5394"/>
                </a:solidFill>
                <a:latin typeface="Inter"/>
                <a:ea typeface="Inter"/>
                <a:cs typeface="Inter"/>
                <a:sym typeface="Inter"/>
              </a:rPr>
              <a:t>Bagaimana Proses Penilaian dalam Pengelolaan Kinerja?</a:t>
            </a:r>
            <a:endParaRPr b="1" sz="3600">
              <a:solidFill>
                <a:srgbClr val="0B5394"/>
              </a:solidFill>
              <a:latin typeface="Inter"/>
              <a:ea typeface="Inter"/>
              <a:cs typeface="Inter"/>
              <a:sym typeface="Inter"/>
            </a:endParaRPr>
          </a:p>
          <a:p>
            <a:pPr indent="0" lvl="0" marL="0" rtl="0" algn="l">
              <a:lnSpc>
                <a:spcPct val="90000"/>
              </a:lnSpc>
              <a:spcBef>
                <a:spcPts val="0"/>
              </a:spcBef>
              <a:spcAft>
                <a:spcPts val="0"/>
              </a:spcAft>
              <a:buNone/>
            </a:pPr>
            <a:r>
              <a:t/>
            </a:r>
            <a:endParaRPr sz="1800">
              <a:solidFill>
                <a:srgbClr val="0B5394"/>
              </a:solidFill>
              <a:latin typeface="Inter"/>
              <a:ea typeface="Inter"/>
              <a:cs typeface="Inter"/>
              <a:sym typeface="Inter"/>
            </a:endParaRPr>
          </a:p>
        </p:txBody>
      </p:sp>
      <p:sp>
        <p:nvSpPr>
          <p:cNvPr id="757" name="Google Shape;757;p85"/>
          <p:cNvSpPr txBox="1"/>
          <p:nvPr/>
        </p:nvSpPr>
        <p:spPr>
          <a:xfrm>
            <a:off x="331350" y="4683925"/>
            <a:ext cx="3633300" cy="315600"/>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None/>
            </a:pPr>
            <a:r>
              <a:rPr lang="en" sz="900">
                <a:solidFill>
                  <a:srgbClr val="1692D0"/>
                </a:solidFill>
                <a:latin typeface="Lato"/>
                <a:ea typeface="Lato"/>
                <a:cs typeface="Lato"/>
                <a:sym typeface="Lato"/>
              </a:rPr>
              <a:t>Direktorat Jenderal Guru dan Tenaga Kependidikan</a:t>
            </a:r>
            <a:endParaRPr sz="900">
              <a:solidFill>
                <a:srgbClr val="1692D0"/>
              </a:solidFill>
              <a:latin typeface="Lato"/>
              <a:ea typeface="Lato"/>
              <a:cs typeface="Lato"/>
              <a:sym typeface="Lato"/>
            </a:endParaRPr>
          </a:p>
          <a:p>
            <a:pPr indent="0" lvl="0" marL="0" marR="0" rtl="0" algn="l">
              <a:lnSpc>
                <a:spcPct val="90000"/>
              </a:lnSpc>
              <a:spcBef>
                <a:spcPts val="0"/>
              </a:spcBef>
              <a:spcAft>
                <a:spcPts val="0"/>
              </a:spcAft>
              <a:buNone/>
            </a:pPr>
            <a:r>
              <a:rPr lang="en" sz="800">
                <a:solidFill>
                  <a:srgbClr val="1692D0"/>
                </a:solidFill>
                <a:latin typeface="Lato"/>
                <a:ea typeface="Lato"/>
                <a:cs typeface="Lato"/>
                <a:sym typeface="Lato"/>
              </a:rPr>
              <a:t>Tahun 2023</a:t>
            </a:r>
            <a:endParaRPr sz="800">
              <a:solidFill>
                <a:srgbClr val="1692D0"/>
              </a:solidFill>
              <a:latin typeface="Lato"/>
              <a:ea typeface="Lato"/>
              <a:cs typeface="Lato"/>
              <a:sym typeface="Lato"/>
            </a:endParaRPr>
          </a:p>
        </p:txBody>
      </p:sp>
      <p:pic>
        <p:nvPicPr>
          <p:cNvPr id="758" name="Google Shape;758;p85"/>
          <p:cNvPicPr preferRelativeResize="0"/>
          <p:nvPr/>
        </p:nvPicPr>
        <p:blipFill rotWithShape="1">
          <a:blip r:embed="rId3">
            <a:alphaModFix/>
          </a:blip>
          <a:srcRect b="0" l="0" r="0" t="0"/>
          <a:stretch/>
        </p:blipFill>
        <p:spPr>
          <a:xfrm>
            <a:off x="6742750" y="183550"/>
            <a:ext cx="414506" cy="419749"/>
          </a:xfrm>
          <a:prstGeom prst="rect">
            <a:avLst/>
          </a:prstGeom>
          <a:noFill/>
          <a:ln>
            <a:noFill/>
          </a:ln>
        </p:spPr>
      </p:pic>
      <p:sp>
        <p:nvSpPr>
          <p:cNvPr id="759" name="Google Shape;759;p85"/>
          <p:cNvSpPr txBox="1"/>
          <p:nvPr/>
        </p:nvSpPr>
        <p:spPr>
          <a:xfrm>
            <a:off x="7230157" y="235637"/>
            <a:ext cx="17937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lang="en" sz="800">
                <a:solidFill>
                  <a:srgbClr val="1692D0"/>
                </a:solidFill>
                <a:latin typeface="Lato"/>
                <a:ea typeface="Lato"/>
                <a:cs typeface="Lato"/>
                <a:sym typeface="Lato"/>
              </a:rPr>
              <a:t>Kementerian Pendidikan, Kebudayaan, Riset, dan Teknologi</a:t>
            </a:r>
            <a:endParaRPr i="0" sz="800" u="none" cap="none" strike="noStrike">
              <a:solidFill>
                <a:srgbClr val="1692D0"/>
              </a:solidFill>
              <a:latin typeface="Lato"/>
              <a:ea typeface="Lato"/>
              <a:cs typeface="Lato"/>
              <a:sym typeface="Lato"/>
            </a:endParaRPr>
          </a:p>
        </p:txBody>
      </p:sp>
      <p:pic>
        <p:nvPicPr>
          <p:cNvPr id="760" name="Google Shape;760;p85"/>
          <p:cNvPicPr preferRelativeResize="0"/>
          <p:nvPr/>
        </p:nvPicPr>
        <p:blipFill>
          <a:blip r:embed="rId4">
            <a:alphaModFix/>
          </a:blip>
          <a:stretch>
            <a:fillRect/>
          </a:stretch>
        </p:blipFill>
        <p:spPr>
          <a:xfrm>
            <a:off x="4924699" y="1107173"/>
            <a:ext cx="3776526" cy="332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764" name="Shape 764"/>
        <p:cNvGrpSpPr/>
        <p:nvPr/>
      </p:nvGrpSpPr>
      <p:grpSpPr>
        <a:xfrm>
          <a:off x="0" y="0"/>
          <a:ext cx="0" cy="0"/>
          <a:chOff x="0" y="0"/>
          <a:chExt cx="0" cy="0"/>
        </a:xfrm>
      </p:grpSpPr>
      <p:sp>
        <p:nvSpPr>
          <p:cNvPr id="765" name="Google Shape;765;p86"/>
          <p:cNvSpPr txBox="1"/>
          <p:nvPr/>
        </p:nvSpPr>
        <p:spPr>
          <a:xfrm>
            <a:off x="277575" y="-1"/>
            <a:ext cx="8343000" cy="9069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 Penilaian dalam Pengelolaan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766" name="Google Shape;766;p86"/>
          <p:cNvSpPr/>
          <p:nvPr/>
        </p:nvSpPr>
        <p:spPr>
          <a:xfrm>
            <a:off x="-75" y="922525"/>
            <a:ext cx="9144000" cy="42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67" name="Google Shape;767;p86"/>
          <p:cNvSpPr txBox="1"/>
          <p:nvPr/>
        </p:nvSpPr>
        <p:spPr>
          <a:xfrm>
            <a:off x="311700" y="1075525"/>
            <a:ext cx="8460900" cy="39306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Clr>
                <a:schemeClr val="dk1"/>
              </a:buClr>
              <a:buSzPts val="1300"/>
              <a:buFont typeface="Raleway Light"/>
              <a:buAutoNum type="arabicPeriod"/>
            </a:pPr>
            <a:r>
              <a:rPr lang="en" sz="1300">
                <a:solidFill>
                  <a:schemeClr val="dk1"/>
                </a:solidFill>
                <a:latin typeface="Inter Light"/>
                <a:ea typeface="Inter Light"/>
                <a:cs typeface="Inter Light"/>
                <a:sym typeface="Inter Light"/>
              </a:rPr>
              <a:t>Penilaian dalam pengelolaan kinerja terhadap seorang pegawai (guru dan kepala sekolah) adalah </a:t>
            </a:r>
            <a:r>
              <a:rPr b="1" lang="en" sz="1300">
                <a:solidFill>
                  <a:schemeClr val="dk1"/>
                </a:solidFill>
                <a:latin typeface="Inter"/>
                <a:ea typeface="Inter"/>
                <a:cs typeface="Inter"/>
                <a:sym typeface="Inter"/>
              </a:rPr>
              <a:t>kewenangan penuh pejabat penilai (KS/PS)</a:t>
            </a:r>
            <a:r>
              <a:rPr lang="en" sz="1300">
                <a:solidFill>
                  <a:schemeClr val="dk1"/>
                </a:solidFill>
                <a:latin typeface="Inter Light"/>
                <a:ea typeface="Inter Light"/>
                <a:cs typeface="Inter Light"/>
                <a:sym typeface="Inter Light"/>
              </a:rPr>
              <a:t> sebagai pejabat yang bertanggung jawab terhadap peningkatan kinerja sekolah.</a:t>
            </a:r>
            <a:br>
              <a:rPr lang="en" sz="1300">
                <a:solidFill>
                  <a:schemeClr val="dk1"/>
                </a:solidFill>
                <a:latin typeface="Inter Light"/>
                <a:ea typeface="Inter Light"/>
                <a:cs typeface="Inter Light"/>
                <a:sym typeface="Inter Light"/>
              </a:rPr>
            </a:br>
            <a:endParaRPr sz="1300">
              <a:solidFill>
                <a:schemeClr val="dk1"/>
              </a:solidFill>
              <a:latin typeface="Inter Light"/>
              <a:ea typeface="Inter Light"/>
              <a:cs typeface="Inter Light"/>
              <a:sym typeface="Inter Light"/>
            </a:endParaRPr>
          </a:p>
          <a:p>
            <a:pPr indent="-311150" lvl="0" marL="457200" rtl="0" algn="just">
              <a:lnSpc>
                <a:spcPct val="115000"/>
              </a:lnSpc>
              <a:spcBef>
                <a:spcPts val="0"/>
              </a:spcBef>
              <a:spcAft>
                <a:spcPts val="0"/>
              </a:spcAft>
              <a:buClr>
                <a:schemeClr val="dk1"/>
              </a:buClr>
              <a:buSzPts val="1300"/>
              <a:buFont typeface="Inter Light"/>
              <a:buAutoNum type="arabicPeriod"/>
            </a:pPr>
            <a:r>
              <a:rPr lang="en" sz="1300">
                <a:solidFill>
                  <a:schemeClr val="dk1"/>
                </a:solidFill>
                <a:latin typeface="Inter Light"/>
                <a:ea typeface="Inter Light"/>
                <a:cs typeface="Inter Light"/>
                <a:sym typeface="Inter Light"/>
              </a:rPr>
              <a:t>Angka kredit diperoleh seorang pegawai melalui konversi predikat kinerja menjadi angka kredit berdasarkan koefisien angka kredit dengan faktor pengali. </a:t>
            </a:r>
            <a:br>
              <a:rPr lang="en" sz="1300">
                <a:solidFill>
                  <a:schemeClr val="dk1"/>
                </a:solidFill>
                <a:latin typeface="Inter Light"/>
                <a:ea typeface="Inter Light"/>
                <a:cs typeface="Inter Light"/>
                <a:sym typeface="Inter Light"/>
              </a:rPr>
            </a:br>
            <a:br>
              <a:rPr lang="en" sz="1300">
                <a:solidFill>
                  <a:schemeClr val="dk1"/>
                </a:solidFill>
                <a:latin typeface="Inter Light"/>
                <a:ea typeface="Inter Light"/>
                <a:cs typeface="Inter Light"/>
                <a:sym typeface="Inter Light"/>
              </a:rPr>
            </a:br>
            <a:endParaRPr sz="1300">
              <a:solidFill>
                <a:schemeClr val="dk1"/>
              </a:solidFill>
              <a:latin typeface="Inter Light"/>
              <a:ea typeface="Inter Light"/>
              <a:cs typeface="Inter Light"/>
              <a:sym typeface="Inter Light"/>
            </a:endParaRPr>
          </a:p>
          <a:p>
            <a:pPr indent="0" lvl="0" marL="0" rtl="0" algn="just">
              <a:lnSpc>
                <a:spcPct val="115000"/>
              </a:lnSpc>
              <a:spcBef>
                <a:spcPts val="1000"/>
              </a:spcBef>
              <a:spcAft>
                <a:spcPts val="0"/>
              </a:spcAft>
              <a:buNone/>
            </a:pPr>
            <a:r>
              <a:t/>
            </a:r>
            <a:endParaRPr sz="1300">
              <a:solidFill>
                <a:schemeClr val="dk1"/>
              </a:solidFill>
              <a:latin typeface="Inter Light"/>
              <a:ea typeface="Inter Light"/>
              <a:cs typeface="Inter Light"/>
              <a:sym typeface="Inter Light"/>
            </a:endParaRPr>
          </a:p>
          <a:p>
            <a:pPr indent="0" lvl="0" marL="0" rtl="0" algn="just">
              <a:lnSpc>
                <a:spcPct val="115000"/>
              </a:lnSpc>
              <a:spcBef>
                <a:spcPts val="1000"/>
              </a:spcBef>
              <a:spcAft>
                <a:spcPts val="0"/>
              </a:spcAft>
              <a:buNone/>
            </a:pPr>
            <a:r>
              <a:t/>
            </a:r>
            <a:endParaRPr sz="1300">
              <a:solidFill>
                <a:schemeClr val="dk1"/>
              </a:solidFill>
              <a:latin typeface="Inter Light"/>
              <a:ea typeface="Inter Light"/>
              <a:cs typeface="Inter Light"/>
              <a:sym typeface="Inter Light"/>
            </a:endParaRPr>
          </a:p>
          <a:p>
            <a:pPr indent="0" lvl="0" marL="0" rtl="0" algn="just">
              <a:lnSpc>
                <a:spcPct val="115000"/>
              </a:lnSpc>
              <a:spcBef>
                <a:spcPts val="1000"/>
              </a:spcBef>
              <a:spcAft>
                <a:spcPts val="1000"/>
              </a:spcAft>
              <a:buNone/>
            </a:pPr>
            <a:br>
              <a:rPr lang="en" sz="1300">
                <a:solidFill>
                  <a:schemeClr val="dk1"/>
                </a:solidFill>
                <a:latin typeface="Inter Light"/>
                <a:ea typeface="Inter Light"/>
                <a:cs typeface="Inter Light"/>
                <a:sym typeface="Inter Light"/>
              </a:rPr>
            </a:br>
            <a:br>
              <a:rPr lang="en" sz="1300">
                <a:solidFill>
                  <a:schemeClr val="dk1"/>
                </a:solidFill>
                <a:latin typeface="Inter Light"/>
                <a:ea typeface="Inter Light"/>
                <a:cs typeface="Inter Light"/>
                <a:sym typeface="Inter Light"/>
              </a:rPr>
            </a:br>
            <a:r>
              <a:rPr lang="en" sz="1300">
                <a:solidFill>
                  <a:schemeClr val="dk1"/>
                </a:solidFill>
                <a:latin typeface="Inter Light"/>
                <a:ea typeface="Inter Light"/>
                <a:cs typeface="Inter Light"/>
                <a:sym typeface="Inter Light"/>
              </a:rPr>
              <a:t>Ilustrasi: Seorang Guru Muda mendapat Predikat Kinerja Sangat Baik maka akan mendapatkan Angka Kredit sebesar: 25 x 150% = 37,5</a:t>
            </a:r>
            <a:endParaRPr sz="1300">
              <a:solidFill>
                <a:schemeClr val="dk1"/>
              </a:solidFill>
              <a:latin typeface="Inter Light"/>
              <a:ea typeface="Inter Light"/>
              <a:cs typeface="Inter Light"/>
              <a:sym typeface="Inter Light"/>
            </a:endParaRPr>
          </a:p>
        </p:txBody>
      </p:sp>
      <p:graphicFrame>
        <p:nvGraphicFramePr>
          <p:cNvPr id="768" name="Google Shape;768;p86"/>
          <p:cNvGraphicFramePr/>
          <p:nvPr/>
        </p:nvGraphicFramePr>
        <p:xfrm>
          <a:off x="886700" y="2679711"/>
          <a:ext cx="3000000" cy="3000000"/>
        </p:xfrm>
        <a:graphic>
          <a:graphicData uri="http://schemas.openxmlformats.org/drawingml/2006/table">
            <a:tbl>
              <a:tblPr>
                <a:noFill/>
                <a:tableStyleId>{2253664E-4F55-4263-8658-A9E2F36D25DE}</a:tableStyleId>
              </a:tblPr>
              <a:tblGrid>
                <a:gridCol w="1257050"/>
                <a:gridCol w="1173875"/>
              </a:tblGrid>
              <a:tr h="114950">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Predikat Kinerja</a:t>
                      </a:r>
                      <a:endParaRPr b="1" sz="1000">
                        <a:solidFill>
                          <a:schemeClr val="lt1"/>
                        </a:solidFill>
                        <a:latin typeface="Inter"/>
                        <a:ea typeface="Inter"/>
                        <a:cs typeface="Inter"/>
                        <a:sym typeface="Inter"/>
                      </a:endParaRPr>
                    </a:p>
                  </a:txBody>
                  <a:tcPr marT="18275" marB="18275" marR="68575" marL="68575" anchor="ctr">
                    <a:solidFill>
                      <a:srgbClr val="1C4587"/>
                    </a:solidFill>
                  </a:tcPr>
                </a:tc>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 Faktor</a:t>
                      </a:r>
                      <a:br>
                        <a:rPr b="1" lang="en" sz="1000">
                          <a:solidFill>
                            <a:schemeClr val="lt1"/>
                          </a:solidFill>
                          <a:latin typeface="Inter"/>
                          <a:ea typeface="Inter"/>
                          <a:cs typeface="Inter"/>
                          <a:sym typeface="Inter"/>
                        </a:rPr>
                      </a:br>
                      <a:r>
                        <a:rPr b="1" lang="en" sz="1000">
                          <a:solidFill>
                            <a:schemeClr val="lt1"/>
                          </a:solidFill>
                          <a:latin typeface="Inter"/>
                          <a:ea typeface="Inter"/>
                          <a:cs typeface="Inter"/>
                          <a:sym typeface="Inter"/>
                        </a:rPr>
                        <a:t>Pengali</a:t>
                      </a:r>
                      <a:endParaRPr b="1" sz="1000">
                        <a:solidFill>
                          <a:schemeClr val="lt1"/>
                        </a:solidFill>
                        <a:latin typeface="Inter"/>
                        <a:ea typeface="Inter"/>
                        <a:cs typeface="Inter"/>
                        <a:sym typeface="Inter"/>
                      </a:endParaRPr>
                    </a:p>
                  </a:txBody>
                  <a:tcPr marT="18275" marB="18275" marR="68575" marL="68575" anchor="ctr">
                    <a:solidFill>
                      <a:srgbClr val="1C4587"/>
                    </a:solidFill>
                  </a:tcPr>
                </a:tc>
              </a:tr>
              <a:tr h="251575">
                <a:tc vMerge="1"/>
                <a:tc vMerge="1"/>
              </a:tr>
              <a:tr h="25775">
                <a:tc rowSpan="2">
                  <a:txBody>
                    <a:bodyPr/>
                    <a:lstStyle/>
                    <a:p>
                      <a:pPr indent="0" lvl="0" marL="0" rtl="0" algn="ctr">
                        <a:spcBef>
                          <a:spcPts val="0"/>
                        </a:spcBef>
                        <a:spcAft>
                          <a:spcPts val="0"/>
                        </a:spcAft>
                        <a:buNone/>
                      </a:pPr>
                      <a:r>
                        <a:rPr lang="en" sz="1100">
                          <a:latin typeface="Inter"/>
                          <a:ea typeface="Inter"/>
                          <a:cs typeface="Inter"/>
                          <a:sym typeface="Inter"/>
                        </a:rPr>
                        <a:t>Sangat Baik</a:t>
                      </a:r>
                      <a:endParaRPr sz="1100">
                        <a:solidFill>
                          <a:srgbClr val="000000"/>
                        </a:solidFill>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100">
                          <a:latin typeface="Inter"/>
                          <a:ea typeface="Inter"/>
                          <a:cs typeface="Inter"/>
                          <a:sym typeface="Inter"/>
                        </a:rPr>
                        <a:t>150%</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95250">
                <a:tc vMerge="1"/>
                <a:tc vMerge="1"/>
              </a:tr>
              <a:tr h="25775">
                <a:tc rowSpan="3">
                  <a:txBody>
                    <a:bodyPr/>
                    <a:lstStyle/>
                    <a:p>
                      <a:pPr indent="0" lvl="0" marL="0" rtl="0" algn="ctr">
                        <a:spcBef>
                          <a:spcPts val="0"/>
                        </a:spcBef>
                        <a:spcAft>
                          <a:spcPts val="0"/>
                        </a:spcAft>
                        <a:buNone/>
                      </a:pPr>
                      <a:r>
                        <a:rPr lang="en" sz="1100">
                          <a:latin typeface="Inter"/>
                          <a:ea typeface="Inter"/>
                          <a:cs typeface="Inter"/>
                          <a:sym typeface="Inter"/>
                        </a:rPr>
                        <a:t>Baik</a:t>
                      </a:r>
                      <a:endParaRPr sz="1100">
                        <a:solidFill>
                          <a:srgbClr val="000000"/>
                        </a:solidFill>
                        <a:latin typeface="Inter"/>
                        <a:ea typeface="Inter"/>
                        <a:cs typeface="Inter"/>
                        <a:sym typeface="Inter"/>
                      </a:endParaRPr>
                    </a:p>
                  </a:txBody>
                  <a:tcPr marT="18275" marB="18275" marR="68575" marL="68575" anchor="ctr">
                    <a:solidFill>
                      <a:schemeClr val="lt1"/>
                    </a:solidFill>
                  </a:tcPr>
                </a:tc>
                <a:tc rowSpan="3">
                  <a:txBody>
                    <a:bodyPr/>
                    <a:lstStyle/>
                    <a:p>
                      <a:pPr indent="0" lvl="0" marL="0" rtl="0" algn="ctr">
                        <a:spcBef>
                          <a:spcPts val="0"/>
                        </a:spcBef>
                        <a:spcAft>
                          <a:spcPts val="0"/>
                        </a:spcAft>
                        <a:buNone/>
                      </a:pPr>
                      <a:r>
                        <a:rPr lang="en" sz="1100">
                          <a:latin typeface="Inter"/>
                          <a:ea typeface="Inter"/>
                          <a:cs typeface="Inter"/>
                          <a:sym typeface="Inter"/>
                        </a:rPr>
                        <a:t>100%</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25775">
                <a:tc vMerge="1"/>
                <a:tc vMerge="1"/>
              </a:tr>
              <a:tr h="69475">
                <a:tc vMerge="1"/>
                <a:tc vMerge="1"/>
              </a:tr>
              <a:tr h="25775">
                <a:tc rowSpan="2">
                  <a:txBody>
                    <a:bodyPr/>
                    <a:lstStyle/>
                    <a:p>
                      <a:pPr indent="0" lvl="0" marL="0" rtl="0" algn="ctr">
                        <a:spcBef>
                          <a:spcPts val="0"/>
                        </a:spcBef>
                        <a:spcAft>
                          <a:spcPts val="0"/>
                        </a:spcAft>
                        <a:buNone/>
                      </a:pPr>
                      <a:r>
                        <a:rPr lang="en" sz="1100">
                          <a:latin typeface="Inter"/>
                          <a:ea typeface="Inter"/>
                          <a:cs typeface="Inter"/>
                          <a:sym typeface="Inter"/>
                        </a:rPr>
                        <a:t>Cukup</a:t>
                      </a:r>
                      <a:endParaRPr sz="1100">
                        <a:solidFill>
                          <a:srgbClr val="000000"/>
                        </a:solidFill>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100">
                          <a:latin typeface="Inter"/>
                          <a:ea typeface="Inter"/>
                          <a:cs typeface="Inter"/>
                          <a:sym typeface="Inter"/>
                        </a:rPr>
                        <a:t>75%</a:t>
                      </a:r>
                      <a:endParaRPr sz="1100">
                        <a:solidFill>
                          <a:srgbClr val="000000"/>
                        </a:solidFill>
                        <a:latin typeface="Inter"/>
                        <a:ea typeface="Inter"/>
                        <a:cs typeface="Inter"/>
                        <a:sym typeface="Inter"/>
                      </a:endParaRPr>
                    </a:p>
                  </a:txBody>
                  <a:tcPr marT="18275" marB="18275" marR="68575" marL="68575" anchor="ctr">
                    <a:lnB cap="flat" cmpd="sng" w="9525">
                      <a:solidFill>
                        <a:srgbClr val="9E9E9E"/>
                      </a:solidFill>
                      <a:prstDash val="solid"/>
                      <a:round/>
                      <a:headEnd len="sm" w="sm" type="none"/>
                      <a:tailEnd len="sm" w="sm" type="none"/>
                    </a:lnB>
                    <a:solidFill>
                      <a:schemeClr val="lt1"/>
                    </a:solidFill>
                  </a:tcPr>
                </a:tc>
              </a:tr>
              <a:tr h="95250">
                <a:tc vMerge="1"/>
                <a:tc vMerge="1"/>
              </a:tr>
              <a:tr h="25775">
                <a:tc rowSpan="2">
                  <a:txBody>
                    <a:bodyPr/>
                    <a:lstStyle/>
                    <a:p>
                      <a:pPr indent="0" lvl="0" marL="0" rtl="0" algn="ctr">
                        <a:spcBef>
                          <a:spcPts val="0"/>
                        </a:spcBef>
                        <a:spcAft>
                          <a:spcPts val="0"/>
                        </a:spcAft>
                        <a:buNone/>
                      </a:pPr>
                      <a:r>
                        <a:rPr lang="en" sz="1100">
                          <a:latin typeface="Inter"/>
                          <a:ea typeface="Inter"/>
                          <a:cs typeface="Inter"/>
                          <a:sym typeface="Inter"/>
                        </a:rPr>
                        <a:t>Kurang</a:t>
                      </a:r>
                      <a:endParaRPr sz="1100">
                        <a:solidFill>
                          <a:srgbClr val="000000"/>
                        </a:solidFill>
                        <a:latin typeface="Inter"/>
                        <a:ea typeface="Inter"/>
                        <a:cs typeface="Inter"/>
                        <a:sym typeface="Inter"/>
                      </a:endParaRPr>
                    </a:p>
                  </a:txBody>
                  <a:tcPr marT="18275" marB="18275" marR="68575" marL="68575" anchor="ctr">
                    <a:lnR cap="flat" cmpd="sng" w="9525">
                      <a:solidFill>
                        <a:srgbClr val="9E9E9E"/>
                      </a:solidFill>
                      <a:prstDash val="solid"/>
                      <a:round/>
                      <a:headEnd len="sm" w="sm" type="none"/>
                      <a:tailEnd len="sm" w="sm" type="none"/>
                    </a:lnR>
                    <a:solidFill>
                      <a:schemeClr val="lt1"/>
                    </a:solidFill>
                  </a:tcPr>
                </a:tc>
                <a:tc rowSpan="2">
                  <a:txBody>
                    <a:bodyPr/>
                    <a:lstStyle/>
                    <a:p>
                      <a:pPr indent="0" lvl="0" marL="0" rtl="0" algn="ctr">
                        <a:spcBef>
                          <a:spcPts val="0"/>
                        </a:spcBef>
                        <a:spcAft>
                          <a:spcPts val="0"/>
                        </a:spcAft>
                        <a:buNone/>
                      </a:pPr>
                      <a:r>
                        <a:rPr lang="en" sz="1100">
                          <a:latin typeface="Inter"/>
                          <a:ea typeface="Inter"/>
                          <a:cs typeface="Inter"/>
                          <a:sym typeface="Inter"/>
                        </a:rPr>
                        <a:t>50%</a:t>
                      </a:r>
                      <a:endParaRPr sz="1100">
                        <a:solidFill>
                          <a:srgbClr val="000000"/>
                        </a:solidFill>
                        <a:latin typeface="Inter"/>
                        <a:ea typeface="Inter"/>
                        <a:cs typeface="Inter"/>
                        <a:sym typeface="Inter"/>
                      </a:endParaRPr>
                    </a:p>
                  </a:txBody>
                  <a:tcPr marT="18275" marB="182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95250">
                <a:tc vMerge="1"/>
                <a:tc vMerge="1"/>
              </a:tr>
              <a:tr h="115825">
                <a:tc>
                  <a:txBody>
                    <a:bodyPr/>
                    <a:lstStyle/>
                    <a:p>
                      <a:pPr indent="0" lvl="0" marL="0" rtl="0" algn="ctr">
                        <a:spcBef>
                          <a:spcPts val="0"/>
                        </a:spcBef>
                        <a:spcAft>
                          <a:spcPts val="0"/>
                        </a:spcAft>
                        <a:buNone/>
                      </a:pPr>
                      <a:r>
                        <a:rPr lang="en" sz="1100">
                          <a:latin typeface="Inter"/>
                          <a:ea typeface="Inter"/>
                          <a:cs typeface="Inter"/>
                          <a:sym typeface="Inter"/>
                        </a:rPr>
                        <a:t>Sangat Kurang</a:t>
                      </a:r>
                      <a:endParaRPr sz="1100">
                        <a:solidFill>
                          <a:srgbClr val="000000"/>
                        </a:solidFill>
                        <a:latin typeface="Inter"/>
                        <a:ea typeface="Inter"/>
                        <a:cs typeface="Inter"/>
                        <a:sym typeface="Inter"/>
                      </a:endParaRPr>
                    </a:p>
                  </a:txBody>
                  <a:tcPr marT="18275" marB="18275" marR="68575" marL="68575" anchor="ctr">
                    <a:lnR cap="flat" cmpd="sng" w="9525">
                      <a:solidFill>
                        <a:srgbClr val="9E9E9E"/>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 sz="1100">
                          <a:latin typeface="Inter"/>
                          <a:ea typeface="Inter"/>
                          <a:cs typeface="Inter"/>
                          <a:sym typeface="Inter"/>
                        </a:rPr>
                        <a:t>25%</a:t>
                      </a:r>
                      <a:endParaRPr sz="1100">
                        <a:solidFill>
                          <a:srgbClr val="000000"/>
                        </a:solidFill>
                        <a:latin typeface="Inter"/>
                        <a:ea typeface="Inter"/>
                        <a:cs typeface="Inter"/>
                        <a:sym typeface="Inter"/>
                      </a:endParaRPr>
                    </a:p>
                  </a:txBody>
                  <a:tcPr marT="18275" marB="182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r>
            </a:tbl>
          </a:graphicData>
        </a:graphic>
      </p:graphicFrame>
      <p:graphicFrame>
        <p:nvGraphicFramePr>
          <p:cNvPr id="769" name="Google Shape;769;p86"/>
          <p:cNvGraphicFramePr/>
          <p:nvPr/>
        </p:nvGraphicFramePr>
        <p:xfrm>
          <a:off x="3608350" y="2679711"/>
          <a:ext cx="3000000" cy="3000000"/>
        </p:xfrm>
        <a:graphic>
          <a:graphicData uri="http://schemas.openxmlformats.org/drawingml/2006/table">
            <a:tbl>
              <a:tblPr>
                <a:noFill/>
                <a:tableStyleId>{2253664E-4F55-4263-8658-A9E2F36D25DE}</a:tableStyleId>
              </a:tblPr>
              <a:tblGrid>
                <a:gridCol w="1701275"/>
                <a:gridCol w="1380625"/>
              </a:tblGrid>
              <a:tr h="134775">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Jenjang</a:t>
                      </a:r>
                      <a:endParaRPr b="1" sz="1000">
                        <a:solidFill>
                          <a:schemeClr val="lt1"/>
                        </a:solidFill>
                        <a:latin typeface="Inter"/>
                        <a:ea typeface="Inter"/>
                        <a:cs typeface="Inter"/>
                        <a:sym typeface="Inter"/>
                      </a:endParaRPr>
                    </a:p>
                  </a:txBody>
                  <a:tcPr marT="18275" marB="18275" marR="68575" marL="68575" anchor="ctr">
                    <a:solidFill>
                      <a:srgbClr val="1C4587"/>
                    </a:solidFill>
                  </a:tcPr>
                </a:tc>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Koefisien Angka Kredit Tahunan</a:t>
                      </a:r>
                      <a:endParaRPr b="1" sz="1000">
                        <a:solidFill>
                          <a:schemeClr val="lt1"/>
                        </a:solidFill>
                        <a:latin typeface="Inter"/>
                        <a:ea typeface="Inter"/>
                        <a:cs typeface="Inter"/>
                        <a:sym typeface="Inter"/>
                      </a:endParaRPr>
                    </a:p>
                  </a:txBody>
                  <a:tcPr marT="18275" marB="18275" marR="68575" marL="68575" anchor="ctr">
                    <a:solidFill>
                      <a:srgbClr val="1C4587"/>
                    </a:solidFill>
                  </a:tcPr>
                </a:tc>
              </a:tr>
              <a:tr h="294975">
                <a:tc vMerge="1"/>
                <a:tc vMerge="1"/>
              </a:tr>
              <a:tr h="30225">
                <a:tc rowSpan="2">
                  <a:txBody>
                    <a:bodyPr/>
                    <a:lstStyle/>
                    <a:p>
                      <a:pPr indent="0" lvl="0" marL="0" rtl="0" algn="just">
                        <a:spcBef>
                          <a:spcPts val="0"/>
                        </a:spcBef>
                        <a:spcAft>
                          <a:spcPts val="0"/>
                        </a:spcAft>
                        <a:buNone/>
                      </a:pPr>
                      <a:r>
                        <a:rPr lang="en" sz="1100">
                          <a:latin typeface="Inter"/>
                          <a:ea typeface="Inter"/>
                          <a:cs typeface="Inter"/>
                          <a:sym typeface="Inter"/>
                        </a:rPr>
                        <a:t>Ahli Pertama</a:t>
                      </a:r>
                      <a:endParaRPr sz="11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100">
                          <a:solidFill>
                            <a:srgbClr val="000000"/>
                          </a:solidFill>
                          <a:latin typeface="Inter"/>
                          <a:ea typeface="Inter"/>
                          <a:cs typeface="Inter"/>
                          <a:sym typeface="Inter"/>
                        </a:rPr>
                        <a:t>12,5</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209175">
                <a:tc vMerge="1"/>
                <a:tc vMerge="1"/>
              </a:tr>
              <a:tr h="30225">
                <a:tc rowSpan="3">
                  <a:txBody>
                    <a:bodyPr/>
                    <a:lstStyle/>
                    <a:p>
                      <a:pPr indent="0" lvl="0" marL="0" rtl="0" algn="just">
                        <a:spcBef>
                          <a:spcPts val="0"/>
                        </a:spcBef>
                        <a:spcAft>
                          <a:spcPts val="0"/>
                        </a:spcAft>
                        <a:buNone/>
                      </a:pPr>
                      <a:r>
                        <a:rPr lang="en" sz="1100">
                          <a:latin typeface="Inter"/>
                          <a:ea typeface="Inter"/>
                          <a:cs typeface="Inter"/>
                          <a:sym typeface="Inter"/>
                        </a:rPr>
                        <a:t>Ahli Muda</a:t>
                      </a:r>
                      <a:endParaRPr sz="1100">
                        <a:latin typeface="Inter"/>
                        <a:ea typeface="Inter"/>
                        <a:cs typeface="Inter"/>
                        <a:sym typeface="Inter"/>
                      </a:endParaRPr>
                    </a:p>
                  </a:txBody>
                  <a:tcPr marT="18275" marB="18275" marR="68575" marL="68575" anchor="ctr">
                    <a:solidFill>
                      <a:schemeClr val="lt1"/>
                    </a:solidFill>
                  </a:tcPr>
                </a:tc>
                <a:tc rowSpan="3">
                  <a:txBody>
                    <a:bodyPr/>
                    <a:lstStyle/>
                    <a:p>
                      <a:pPr indent="0" lvl="0" marL="0" rtl="0" algn="ctr">
                        <a:spcBef>
                          <a:spcPts val="0"/>
                        </a:spcBef>
                        <a:spcAft>
                          <a:spcPts val="0"/>
                        </a:spcAft>
                        <a:buNone/>
                      </a:pPr>
                      <a:r>
                        <a:rPr lang="en" sz="1100">
                          <a:solidFill>
                            <a:srgbClr val="000000"/>
                          </a:solidFill>
                          <a:latin typeface="Inter"/>
                          <a:ea typeface="Inter"/>
                          <a:cs typeface="Inter"/>
                          <a:sym typeface="Inter"/>
                        </a:rPr>
                        <a:t>25</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30225">
                <a:tc vMerge="1"/>
                <a:tc vMerge="1"/>
              </a:tr>
              <a:tr h="178950">
                <a:tc vMerge="1"/>
                <a:tc vMerge="1"/>
              </a:tr>
              <a:tr h="30225">
                <a:tc rowSpan="2">
                  <a:txBody>
                    <a:bodyPr/>
                    <a:lstStyle/>
                    <a:p>
                      <a:pPr indent="0" lvl="0" marL="0" rtl="0" algn="just">
                        <a:spcBef>
                          <a:spcPts val="0"/>
                        </a:spcBef>
                        <a:spcAft>
                          <a:spcPts val="0"/>
                        </a:spcAft>
                        <a:buNone/>
                      </a:pPr>
                      <a:r>
                        <a:rPr lang="en" sz="1100">
                          <a:latin typeface="Inter"/>
                          <a:ea typeface="Inter"/>
                          <a:cs typeface="Inter"/>
                          <a:sym typeface="Inter"/>
                        </a:rPr>
                        <a:t>Ahli Madya</a:t>
                      </a:r>
                      <a:endParaRPr sz="11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100">
                          <a:solidFill>
                            <a:srgbClr val="000000"/>
                          </a:solidFill>
                          <a:latin typeface="Inter"/>
                          <a:ea typeface="Inter"/>
                          <a:cs typeface="Inter"/>
                          <a:sym typeface="Inter"/>
                        </a:rPr>
                        <a:t>37,5</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209175">
                <a:tc vMerge="1"/>
                <a:tc vMerge="1"/>
              </a:tr>
              <a:tr h="30225">
                <a:tc rowSpan="2">
                  <a:txBody>
                    <a:bodyPr/>
                    <a:lstStyle/>
                    <a:p>
                      <a:pPr indent="0" lvl="0" marL="0" rtl="0" algn="just">
                        <a:spcBef>
                          <a:spcPts val="0"/>
                        </a:spcBef>
                        <a:spcAft>
                          <a:spcPts val="0"/>
                        </a:spcAft>
                        <a:buNone/>
                      </a:pPr>
                      <a:r>
                        <a:rPr lang="en" sz="1100">
                          <a:latin typeface="Inter"/>
                          <a:ea typeface="Inter"/>
                          <a:cs typeface="Inter"/>
                          <a:sym typeface="Inter"/>
                        </a:rPr>
                        <a:t>Ahli Utama</a:t>
                      </a:r>
                      <a:endParaRPr sz="11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100">
                          <a:solidFill>
                            <a:srgbClr val="000000"/>
                          </a:solidFill>
                          <a:latin typeface="Inter"/>
                          <a:ea typeface="Inter"/>
                          <a:cs typeface="Inter"/>
                          <a:sym typeface="Inter"/>
                        </a:rPr>
                        <a:t>50</a:t>
                      </a:r>
                      <a:endParaRPr sz="1100">
                        <a:solidFill>
                          <a:srgbClr val="000000"/>
                        </a:solidFill>
                        <a:latin typeface="Inter"/>
                        <a:ea typeface="Inter"/>
                        <a:cs typeface="Inter"/>
                        <a:sym typeface="Inter"/>
                      </a:endParaRPr>
                    </a:p>
                  </a:txBody>
                  <a:tcPr marT="18275" marB="18275" marR="68575" marL="68575" anchor="ctr">
                    <a:solidFill>
                      <a:schemeClr val="lt1"/>
                    </a:solidFill>
                  </a:tcPr>
                </a:tc>
              </a:tr>
              <a:tr h="209175">
                <a:tc vMerge="1"/>
                <a:tc vMerge="1"/>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773" name="Shape 773"/>
        <p:cNvGrpSpPr/>
        <p:nvPr/>
      </p:nvGrpSpPr>
      <p:grpSpPr>
        <a:xfrm>
          <a:off x="0" y="0"/>
          <a:ext cx="0" cy="0"/>
          <a:chOff x="0" y="0"/>
          <a:chExt cx="0" cy="0"/>
        </a:xfrm>
      </p:grpSpPr>
      <p:sp>
        <p:nvSpPr>
          <p:cNvPr id="774" name="Google Shape;774;p87"/>
          <p:cNvSpPr txBox="1"/>
          <p:nvPr/>
        </p:nvSpPr>
        <p:spPr>
          <a:xfrm>
            <a:off x="277575" y="-1"/>
            <a:ext cx="8343000" cy="9069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 Penilaian dalam Pengelolaan Kinerja</a:t>
            </a:r>
            <a:endParaRPr b="1" sz="22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775" name="Google Shape;775;p87"/>
          <p:cNvSpPr/>
          <p:nvPr/>
        </p:nvSpPr>
        <p:spPr>
          <a:xfrm>
            <a:off x="-75" y="907000"/>
            <a:ext cx="9144000" cy="42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76" name="Google Shape;776;p87"/>
          <p:cNvSpPr txBox="1"/>
          <p:nvPr/>
        </p:nvSpPr>
        <p:spPr>
          <a:xfrm>
            <a:off x="311700" y="963850"/>
            <a:ext cx="8460900" cy="4122900"/>
          </a:xfrm>
          <a:prstGeom prst="rect">
            <a:avLst/>
          </a:prstGeom>
          <a:noFill/>
          <a:ln>
            <a:noFill/>
          </a:ln>
        </p:spPr>
        <p:txBody>
          <a:bodyPr anchorCtr="0" anchor="t" bIns="91425" lIns="91425" spcFirstLastPara="1" rIns="91425" wrap="square" tIns="91425">
            <a:noAutofit/>
          </a:bodyPr>
          <a:lstStyle/>
          <a:p>
            <a:pPr indent="-304800" lvl="0" marL="457200" rtl="0" algn="just">
              <a:lnSpc>
                <a:spcPct val="100000"/>
              </a:lnSpc>
              <a:spcBef>
                <a:spcPts val="0"/>
              </a:spcBef>
              <a:spcAft>
                <a:spcPts val="0"/>
              </a:spcAft>
              <a:buClr>
                <a:schemeClr val="dk1"/>
              </a:buClr>
              <a:buSzPts val="1200"/>
              <a:buFont typeface="Inter Light"/>
              <a:buAutoNum type="arabicPeriod" startAt="3"/>
            </a:pPr>
            <a:r>
              <a:rPr lang="en" sz="1200">
                <a:solidFill>
                  <a:schemeClr val="dk1"/>
                </a:solidFill>
                <a:latin typeface="Inter Light"/>
                <a:ea typeface="Inter Light"/>
                <a:cs typeface="Inter Light"/>
                <a:sym typeface="Inter Light"/>
              </a:rPr>
              <a:t>Penetapan Predikat Kinerja didasarkan pada hasil penilaian kinerja yang dilakukan Pejabat Penilai (KS/PS) mengacu pada 4 variabel:</a:t>
            </a:r>
            <a:endParaRPr sz="1200">
              <a:solidFill>
                <a:schemeClr val="dk1"/>
              </a:solidFill>
              <a:latin typeface="Inter Light"/>
              <a:ea typeface="Inter Light"/>
              <a:cs typeface="Inter Light"/>
              <a:sym typeface="Inter Light"/>
            </a:endParaRPr>
          </a:p>
          <a:p>
            <a:pPr indent="-304800" lvl="1" marL="914400" rtl="0" algn="just">
              <a:lnSpc>
                <a:spcPct val="100000"/>
              </a:lnSpc>
              <a:spcBef>
                <a:spcPts val="0"/>
              </a:spcBef>
              <a:spcAft>
                <a:spcPts val="0"/>
              </a:spcAft>
              <a:buClr>
                <a:schemeClr val="dk1"/>
              </a:buClr>
              <a:buSzPts val="1200"/>
              <a:buFont typeface="Inter Light"/>
              <a:buAutoNum type="alphaLcPeriod"/>
            </a:pPr>
            <a:r>
              <a:rPr lang="en" sz="1200">
                <a:solidFill>
                  <a:schemeClr val="dk1"/>
                </a:solidFill>
                <a:latin typeface="Inter Light"/>
                <a:ea typeface="Inter Light"/>
                <a:cs typeface="Inter Light"/>
                <a:sym typeface="Inter Light"/>
              </a:rPr>
              <a:t>Praktik kinerja: Dinilai </a:t>
            </a:r>
            <a:endParaRPr sz="1200">
              <a:solidFill>
                <a:schemeClr val="dk1"/>
              </a:solidFill>
              <a:latin typeface="Inter Light"/>
              <a:ea typeface="Inter Light"/>
              <a:cs typeface="Inter Light"/>
              <a:sym typeface="Inter Light"/>
            </a:endParaRPr>
          </a:p>
          <a:p>
            <a:pPr indent="-304800" lvl="1" marL="914400" rtl="0" algn="just">
              <a:spcBef>
                <a:spcPts val="0"/>
              </a:spcBef>
              <a:spcAft>
                <a:spcPts val="0"/>
              </a:spcAft>
              <a:buClr>
                <a:schemeClr val="dk1"/>
              </a:buClr>
              <a:buSzPts val="1200"/>
              <a:buFont typeface="Inter Light"/>
              <a:buAutoNum type="alphaLcPeriod"/>
            </a:pPr>
            <a:r>
              <a:rPr lang="en" sz="1200">
                <a:solidFill>
                  <a:schemeClr val="dk1"/>
                </a:solidFill>
                <a:latin typeface="Inter Light"/>
                <a:ea typeface="Inter Light"/>
                <a:cs typeface="Inter Light"/>
                <a:sym typeface="Inter Light"/>
              </a:rPr>
              <a:t>Pengembangan kompetensi: Dipertimbangkan</a:t>
            </a:r>
            <a:endParaRPr sz="1200">
              <a:solidFill>
                <a:schemeClr val="dk1"/>
              </a:solidFill>
              <a:latin typeface="Inter Light"/>
              <a:ea typeface="Inter Light"/>
              <a:cs typeface="Inter Light"/>
              <a:sym typeface="Inter Light"/>
            </a:endParaRPr>
          </a:p>
          <a:p>
            <a:pPr indent="-304800" lvl="1" marL="914400" rtl="0" algn="just">
              <a:lnSpc>
                <a:spcPct val="100000"/>
              </a:lnSpc>
              <a:spcBef>
                <a:spcPts val="0"/>
              </a:spcBef>
              <a:spcAft>
                <a:spcPts val="0"/>
              </a:spcAft>
              <a:buClr>
                <a:schemeClr val="dk1"/>
              </a:buClr>
              <a:buSzPts val="1200"/>
              <a:buFont typeface="Inter Light"/>
              <a:buAutoNum type="alphaLcPeriod"/>
            </a:pPr>
            <a:r>
              <a:rPr lang="en" sz="1200">
                <a:solidFill>
                  <a:schemeClr val="dk1"/>
                </a:solidFill>
                <a:latin typeface="Inter Light"/>
                <a:ea typeface="Inter Light"/>
                <a:cs typeface="Inter Light"/>
                <a:sym typeface="Inter Light"/>
              </a:rPr>
              <a:t>Perilaku kinerja: Dinilai</a:t>
            </a:r>
            <a:endParaRPr sz="1200">
              <a:solidFill>
                <a:schemeClr val="dk1"/>
              </a:solidFill>
              <a:latin typeface="Inter Light"/>
              <a:ea typeface="Inter Light"/>
              <a:cs typeface="Inter Light"/>
              <a:sym typeface="Inter Light"/>
            </a:endParaRPr>
          </a:p>
          <a:p>
            <a:pPr indent="-304800" lvl="1" marL="914400" rtl="0" algn="just">
              <a:lnSpc>
                <a:spcPct val="100000"/>
              </a:lnSpc>
              <a:spcBef>
                <a:spcPts val="0"/>
              </a:spcBef>
              <a:spcAft>
                <a:spcPts val="0"/>
              </a:spcAft>
              <a:buClr>
                <a:schemeClr val="dk1"/>
              </a:buClr>
              <a:buSzPts val="1200"/>
              <a:buFont typeface="Inter Light"/>
              <a:buAutoNum type="alphaLcPeriod"/>
            </a:pPr>
            <a:r>
              <a:rPr lang="en" sz="1200">
                <a:solidFill>
                  <a:schemeClr val="dk1"/>
                </a:solidFill>
                <a:latin typeface="Inter Light"/>
                <a:ea typeface="Inter Light"/>
                <a:cs typeface="Inter Light"/>
                <a:sym typeface="Inter Light"/>
              </a:rPr>
              <a:t>Dokumen A</a:t>
            </a:r>
            <a:r>
              <a:rPr lang="en" sz="1200">
                <a:solidFill>
                  <a:schemeClr val="dk1"/>
                </a:solidFill>
                <a:latin typeface="Inter Light"/>
                <a:ea typeface="Inter Light"/>
                <a:cs typeface="Inter Light"/>
                <a:sym typeface="Inter Light"/>
              </a:rPr>
              <a:t>kuntabilitas</a:t>
            </a:r>
            <a:r>
              <a:rPr lang="en" sz="1200">
                <a:solidFill>
                  <a:schemeClr val="dk1"/>
                </a:solidFill>
                <a:latin typeface="Inter Light"/>
                <a:ea typeface="Inter Light"/>
                <a:cs typeface="Inter Light"/>
                <a:sym typeface="Inter Light"/>
              </a:rPr>
              <a:t>. Dikumpulkan</a:t>
            </a:r>
            <a:endParaRPr sz="1200">
              <a:solidFill>
                <a:schemeClr val="dk1"/>
              </a:solidFill>
              <a:latin typeface="Inter Light"/>
              <a:ea typeface="Inter Light"/>
              <a:cs typeface="Inter Light"/>
              <a:sym typeface="Inter Light"/>
            </a:endParaRPr>
          </a:p>
          <a:p>
            <a:pPr indent="-304800" lvl="0" marL="457200" rtl="0" algn="just">
              <a:lnSpc>
                <a:spcPct val="100000"/>
              </a:lnSpc>
              <a:spcBef>
                <a:spcPts val="1000"/>
              </a:spcBef>
              <a:spcAft>
                <a:spcPts val="0"/>
              </a:spcAft>
              <a:buClr>
                <a:schemeClr val="dk1"/>
              </a:buClr>
              <a:buSzPts val="1200"/>
              <a:buFont typeface="Raleway Light"/>
              <a:buAutoNum type="arabicPeriod" startAt="3"/>
            </a:pPr>
            <a:r>
              <a:rPr b="1" lang="en" sz="1200">
                <a:solidFill>
                  <a:schemeClr val="dk1"/>
                </a:solidFill>
                <a:latin typeface="Inter"/>
                <a:ea typeface="Inter"/>
                <a:cs typeface="Inter"/>
                <a:sym typeface="Inter"/>
              </a:rPr>
              <a:t>Penilaian Praktik kinerja</a:t>
            </a:r>
            <a:r>
              <a:rPr lang="en" sz="1200">
                <a:solidFill>
                  <a:schemeClr val="dk1"/>
                </a:solidFill>
                <a:latin typeface="Inter Light"/>
                <a:ea typeface="Inter Light"/>
                <a:cs typeface="Inter Light"/>
                <a:sym typeface="Inter Light"/>
              </a:rPr>
              <a:t>: Pejabat penilai menilai upaya peningkatan 1 indikator kinerja oleh pegawai (guru dan kepala sekolah) yang dilakukan sepanjang pelaksanaan Siklus Peningkatan Kinerja. </a:t>
            </a:r>
            <a:r>
              <a:rPr b="1" lang="en" sz="1200">
                <a:solidFill>
                  <a:schemeClr val="dk1"/>
                </a:solidFill>
                <a:latin typeface="Inter"/>
                <a:ea typeface="Inter"/>
                <a:cs typeface="Inter"/>
                <a:sym typeface="Inter"/>
              </a:rPr>
              <a:t>Aspek penilaian</a:t>
            </a:r>
            <a:r>
              <a:rPr lang="en" sz="1200">
                <a:solidFill>
                  <a:schemeClr val="dk1"/>
                </a:solidFill>
                <a:latin typeface="Inter Light"/>
                <a:ea typeface="Inter Light"/>
                <a:cs typeface="Inter Light"/>
                <a:sym typeface="Inter Light"/>
              </a:rPr>
              <a:t> yang digunakan adalah: </a:t>
            </a:r>
            <a:r>
              <a:rPr b="1" lang="en" sz="1200">
                <a:solidFill>
                  <a:schemeClr val="dk1"/>
                </a:solidFill>
                <a:latin typeface="Inter"/>
                <a:ea typeface="Inter"/>
                <a:cs typeface="Inter"/>
                <a:sym typeface="Inter"/>
              </a:rPr>
              <a:t>Upaya Refleksi, Upaya Mempelajari dan Perubahan Praktik</a:t>
            </a:r>
            <a:r>
              <a:rPr lang="en" sz="1200">
                <a:solidFill>
                  <a:schemeClr val="dk1"/>
                </a:solidFill>
                <a:latin typeface="Inter Light"/>
                <a:ea typeface="Inter Light"/>
                <a:cs typeface="Inter Light"/>
                <a:sym typeface="Inter Light"/>
              </a:rPr>
              <a:t>.</a:t>
            </a:r>
            <a:endParaRPr sz="1200">
              <a:solidFill>
                <a:schemeClr val="dk1"/>
              </a:solidFill>
              <a:latin typeface="Inter Light"/>
              <a:ea typeface="Inter Light"/>
              <a:cs typeface="Inter Light"/>
              <a:sym typeface="Inter Light"/>
            </a:endParaRPr>
          </a:p>
          <a:p>
            <a:pPr indent="-304800" lvl="0" marL="457200" rtl="0" algn="just">
              <a:spcBef>
                <a:spcPts val="1000"/>
              </a:spcBef>
              <a:spcAft>
                <a:spcPts val="0"/>
              </a:spcAft>
              <a:buClr>
                <a:schemeClr val="dk1"/>
              </a:buClr>
              <a:buSzPts val="1200"/>
              <a:buFont typeface="Raleway Light"/>
              <a:buAutoNum type="arabicPeriod" startAt="3"/>
            </a:pPr>
            <a:r>
              <a:rPr lang="en" sz="1200">
                <a:solidFill>
                  <a:schemeClr val="dk1"/>
                </a:solidFill>
                <a:latin typeface="Inter Light"/>
                <a:ea typeface="Inter Light"/>
                <a:cs typeface="Inter Light"/>
                <a:sym typeface="Inter Light"/>
              </a:rPr>
              <a:t>Pada aspek </a:t>
            </a:r>
            <a:r>
              <a:rPr b="1" lang="en" sz="1200">
                <a:solidFill>
                  <a:schemeClr val="dk1"/>
                </a:solidFill>
                <a:latin typeface="Inter"/>
                <a:ea typeface="Inter"/>
                <a:cs typeface="Inter"/>
                <a:sym typeface="Inter"/>
              </a:rPr>
              <a:t>Pengembangan Kompetensi</a:t>
            </a:r>
            <a:r>
              <a:rPr lang="en" sz="1200">
                <a:solidFill>
                  <a:schemeClr val="dk1"/>
                </a:solidFill>
                <a:latin typeface="Inter Light"/>
                <a:ea typeface="Inter Light"/>
                <a:cs typeface="Inter Light"/>
                <a:sym typeface="Inter Light"/>
              </a:rPr>
              <a:t>, seorang pegawai (guru dan kepala sekolah) wajib menyelesaikan kegiatan pengembangan kompetensi sejumlah 32 poin. Banyaknya poin yang didapatkan tidak dinilai tapi dipertimbangkan oleh pejabat penilai (KS/PS) dalam Penilaian Praktik Kinerja.</a:t>
            </a:r>
            <a:endParaRPr sz="1200">
              <a:solidFill>
                <a:schemeClr val="dk1"/>
              </a:solidFill>
              <a:latin typeface="Inter Light"/>
              <a:ea typeface="Inter Light"/>
              <a:cs typeface="Inter Light"/>
              <a:sym typeface="Inter Light"/>
            </a:endParaRPr>
          </a:p>
          <a:p>
            <a:pPr indent="-304800" lvl="0" marL="457200" rtl="0" algn="just">
              <a:lnSpc>
                <a:spcPct val="100000"/>
              </a:lnSpc>
              <a:spcBef>
                <a:spcPts val="1000"/>
              </a:spcBef>
              <a:spcAft>
                <a:spcPts val="0"/>
              </a:spcAft>
              <a:buClr>
                <a:schemeClr val="dk1"/>
              </a:buClr>
              <a:buSzPts val="1200"/>
              <a:buFont typeface="Raleway Light"/>
              <a:buAutoNum type="arabicPeriod" startAt="3"/>
            </a:pPr>
            <a:r>
              <a:rPr b="1" lang="en" sz="1200">
                <a:solidFill>
                  <a:schemeClr val="dk1"/>
                </a:solidFill>
                <a:latin typeface="Inter"/>
                <a:ea typeface="Inter"/>
                <a:cs typeface="Inter"/>
                <a:sym typeface="Inter"/>
              </a:rPr>
              <a:t>Penilaian Perilaku kerja</a:t>
            </a:r>
            <a:r>
              <a:rPr lang="en" sz="1200">
                <a:solidFill>
                  <a:schemeClr val="dk1"/>
                </a:solidFill>
                <a:latin typeface="Inter Light"/>
                <a:ea typeface="Inter Light"/>
                <a:cs typeface="Inter Light"/>
                <a:sym typeface="Inter Light"/>
              </a:rPr>
              <a:t>. Pejabat menilai upaya peningkatan 7 perilaku kerja oleh pegawai (guru dan kepala sekolah) pada akhir masa pengelolaan kinerja. Tujuh aspek perilaku kerja yang dinilai adalah: Berorientasi Pelayanan, Akuntabel, Kompeten, Harmonis, Loyal, Adaptif dan Kolaboratif. </a:t>
            </a:r>
            <a:endParaRPr sz="1200">
              <a:solidFill>
                <a:schemeClr val="dk1"/>
              </a:solidFill>
              <a:latin typeface="Inter Light"/>
              <a:ea typeface="Inter Light"/>
              <a:cs typeface="Inter Light"/>
              <a:sym typeface="Inter Light"/>
            </a:endParaRPr>
          </a:p>
          <a:p>
            <a:pPr indent="-304800" lvl="0" marL="457200" rtl="0" algn="just">
              <a:lnSpc>
                <a:spcPct val="100000"/>
              </a:lnSpc>
              <a:spcBef>
                <a:spcPts val="1000"/>
              </a:spcBef>
              <a:spcAft>
                <a:spcPts val="1000"/>
              </a:spcAft>
              <a:buClr>
                <a:schemeClr val="dk1"/>
              </a:buClr>
              <a:buSzPts val="1200"/>
              <a:buFont typeface="Raleway Light"/>
              <a:buAutoNum type="arabicPeriod" startAt="3"/>
            </a:pPr>
            <a:r>
              <a:rPr lang="en" sz="1200">
                <a:solidFill>
                  <a:schemeClr val="dk1"/>
                </a:solidFill>
                <a:latin typeface="Inter Light"/>
                <a:ea typeface="Inter Light"/>
                <a:cs typeface="Inter Light"/>
                <a:sym typeface="Inter Light"/>
              </a:rPr>
              <a:t>Pada aspek </a:t>
            </a:r>
            <a:r>
              <a:rPr b="1" lang="en" sz="1200">
                <a:solidFill>
                  <a:schemeClr val="dk1"/>
                </a:solidFill>
                <a:latin typeface="Inter"/>
                <a:ea typeface="Inter"/>
                <a:cs typeface="Inter"/>
                <a:sym typeface="Inter"/>
              </a:rPr>
              <a:t>Dokumen Akuntabilitas</a:t>
            </a:r>
            <a:r>
              <a:rPr lang="en" sz="1200">
                <a:solidFill>
                  <a:schemeClr val="dk1"/>
                </a:solidFill>
                <a:latin typeface="Inter Light"/>
                <a:ea typeface="Inter Light"/>
                <a:cs typeface="Inter Light"/>
                <a:sym typeface="Inter Light"/>
              </a:rPr>
              <a:t>, seorang pegawai (guru dan kepala sekolah) wajib mengumpulkan dokumen terkait sebagai bentuk akuntabilitas. Dokumen akuntabilitas </a:t>
            </a:r>
            <a:r>
              <a:rPr b="1" lang="en" sz="1200">
                <a:solidFill>
                  <a:schemeClr val="dk1"/>
                </a:solidFill>
                <a:latin typeface="Inter"/>
                <a:ea typeface="Inter"/>
                <a:cs typeface="Inter"/>
                <a:sym typeface="Inter"/>
              </a:rPr>
              <a:t>tidak dinilai tapi bila tidak dikumpulkan maka Predikat Kinerja yang diperoleh seorang pegawai tidak bisa ditampilkan</a:t>
            </a:r>
            <a:r>
              <a:rPr lang="en" sz="1200">
                <a:solidFill>
                  <a:schemeClr val="dk1"/>
                </a:solidFill>
                <a:latin typeface="Inter Light"/>
                <a:ea typeface="Inter Light"/>
                <a:cs typeface="Inter Light"/>
                <a:sym typeface="Inter Light"/>
              </a:rPr>
              <a:t>.</a:t>
            </a:r>
            <a:endParaRPr sz="1200">
              <a:solidFill>
                <a:schemeClr val="dk1"/>
              </a:solidFill>
              <a:latin typeface="Inter Light"/>
              <a:ea typeface="Inter Light"/>
              <a:cs typeface="Inter Light"/>
              <a:sym typeface="Inter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8"/>
          <p:cNvSpPr/>
          <p:nvPr/>
        </p:nvSpPr>
        <p:spPr>
          <a:xfrm>
            <a:off x="0" y="0"/>
            <a:ext cx="2514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782" name="Google Shape;782;p88"/>
          <p:cNvPicPr preferRelativeResize="0"/>
          <p:nvPr/>
        </p:nvPicPr>
        <p:blipFill rotWithShape="1">
          <a:blip r:embed="rId3">
            <a:alphaModFix/>
          </a:blip>
          <a:srcRect b="56805" l="51655" r="16814" t="0"/>
          <a:stretch/>
        </p:blipFill>
        <p:spPr>
          <a:xfrm>
            <a:off x="7347990" y="233400"/>
            <a:ext cx="676568" cy="816049"/>
          </a:xfrm>
          <a:prstGeom prst="rect">
            <a:avLst/>
          </a:prstGeom>
          <a:noFill/>
          <a:ln>
            <a:noFill/>
          </a:ln>
        </p:spPr>
      </p:pic>
      <p:pic>
        <p:nvPicPr>
          <p:cNvPr id="783" name="Google Shape;783;p88"/>
          <p:cNvPicPr preferRelativeResize="0"/>
          <p:nvPr/>
        </p:nvPicPr>
        <p:blipFill rotWithShape="1">
          <a:blip r:embed="rId3">
            <a:alphaModFix/>
          </a:blip>
          <a:srcRect b="63974" l="17389" r="48481" t="0"/>
          <a:stretch/>
        </p:blipFill>
        <p:spPr>
          <a:xfrm>
            <a:off x="5012975" y="176900"/>
            <a:ext cx="878074" cy="816049"/>
          </a:xfrm>
          <a:prstGeom prst="rect">
            <a:avLst/>
          </a:prstGeom>
          <a:noFill/>
          <a:ln>
            <a:noFill/>
          </a:ln>
        </p:spPr>
      </p:pic>
      <p:sp>
        <p:nvSpPr>
          <p:cNvPr id="784" name="Google Shape;784;p88"/>
          <p:cNvSpPr/>
          <p:nvPr/>
        </p:nvSpPr>
        <p:spPr>
          <a:xfrm>
            <a:off x="2947400" y="1592350"/>
            <a:ext cx="1568100" cy="531300"/>
          </a:xfrm>
          <a:prstGeom prst="rect">
            <a:avLst/>
          </a:pr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Inter"/>
                <a:ea typeface="Inter"/>
                <a:cs typeface="Inter"/>
                <a:sym typeface="Inter"/>
              </a:rPr>
              <a:t>Rating</a:t>
            </a:r>
            <a:endParaRPr sz="1100">
              <a:solidFill>
                <a:schemeClr val="lt1"/>
              </a:solidFill>
              <a:latin typeface="Inter"/>
              <a:ea typeface="Inter"/>
              <a:cs typeface="Inter"/>
              <a:sym typeface="Inter"/>
            </a:endParaRPr>
          </a:p>
          <a:p>
            <a:pPr indent="0" lvl="0" marL="0" rtl="0" algn="ctr">
              <a:spcBef>
                <a:spcPts val="0"/>
              </a:spcBef>
              <a:spcAft>
                <a:spcPts val="0"/>
              </a:spcAft>
              <a:buNone/>
            </a:pPr>
            <a:r>
              <a:rPr lang="en" sz="1100">
                <a:solidFill>
                  <a:schemeClr val="lt1"/>
                </a:solidFill>
                <a:latin typeface="Inter"/>
                <a:ea typeface="Inter"/>
                <a:cs typeface="Inter"/>
                <a:sym typeface="Inter"/>
              </a:rPr>
              <a:t>Praktik Kinerja</a:t>
            </a:r>
            <a:endParaRPr sz="1100">
              <a:solidFill>
                <a:schemeClr val="lt1"/>
              </a:solidFill>
              <a:latin typeface="Inter"/>
              <a:ea typeface="Inter"/>
              <a:cs typeface="Inter"/>
              <a:sym typeface="Inter"/>
            </a:endParaRPr>
          </a:p>
        </p:txBody>
      </p:sp>
      <p:sp>
        <p:nvSpPr>
          <p:cNvPr id="785" name="Google Shape;785;p88"/>
          <p:cNvSpPr/>
          <p:nvPr/>
        </p:nvSpPr>
        <p:spPr>
          <a:xfrm>
            <a:off x="4725720" y="15923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Di Atas Ekspektasi Pimpinan</a:t>
            </a:r>
            <a:endParaRPr sz="1100">
              <a:latin typeface="Inter"/>
              <a:ea typeface="Inter"/>
              <a:cs typeface="Inter"/>
              <a:sym typeface="Inter"/>
            </a:endParaRPr>
          </a:p>
        </p:txBody>
      </p:sp>
      <p:sp>
        <p:nvSpPr>
          <p:cNvPr id="786" name="Google Shape;786;p88"/>
          <p:cNvSpPr/>
          <p:nvPr/>
        </p:nvSpPr>
        <p:spPr>
          <a:xfrm>
            <a:off x="2947400" y="2239650"/>
            <a:ext cx="1568100" cy="531300"/>
          </a:xfrm>
          <a:prstGeom prst="rect">
            <a:avLst/>
          </a:pr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Inter"/>
                <a:ea typeface="Inter"/>
                <a:cs typeface="Inter"/>
                <a:sym typeface="Inter"/>
              </a:rPr>
              <a:t>Poin Pengembangan Kompetensi</a:t>
            </a:r>
            <a:endParaRPr sz="1100">
              <a:solidFill>
                <a:schemeClr val="lt1"/>
              </a:solidFill>
              <a:latin typeface="Inter"/>
              <a:ea typeface="Inter"/>
              <a:cs typeface="Inter"/>
              <a:sym typeface="Inter"/>
            </a:endParaRPr>
          </a:p>
        </p:txBody>
      </p:sp>
      <p:sp>
        <p:nvSpPr>
          <p:cNvPr id="787" name="Google Shape;787;p88"/>
          <p:cNvSpPr/>
          <p:nvPr/>
        </p:nvSpPr>
        <p:spPr>
          <a:xfrm>
            <a:off x="4725720" y="22396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36 Poin</a:t>
            </a:r>
            <a:endParaRPr sz="1100">
              <a:latin typeface="Inter"/>
              <a:ea typeface="Inter"/>
              <a:cs typeface="Inter"/>
              <a:sym typeface="Inter"/>
            </a:endParaRPr>
          </a:p>
        </p:txBody>
      </p:sp>
      <p:sp>
        <p:nvSpPr>
          <p:cNvPr id="788" name="Google Shape;788;p88"/>
          <p:cNvSpPr/>
          <p:nvPr/>
        </p:nvSpPr>
        <p:spPr>
          <a:xfrm>
            <a:off x="2947400" y="2886950"/>
            <a:ext cx="1568100" cy="531300"/>
          </a:xfrm>
          <a:prstGeom prst="rect">
            <a:avLst/>
          </a:pr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Inter"/>
                <a:ea typeface="Inter"/>
                <a:cs typeface="Inter"/>
                <a:sym typeface="Inter"/>
              </a:rPr>
              <a:t>Rating</a:t>
            </a:r>
            <a:endParaRPr sz="1100">
              <a:solidFill>
                <a:schemeClr val="lt1"/>
              </a:solidFill>
              <a:latin typeface="Inter"/>
              <a:ea typeface="Inter"/>
              <a:cs typeface="Inter"/>
              <a:sym typeface="Inter"/>
            </a:endParaRPr>
          </a:p>
          <a:p>
            <a:pPr indent="0" lvl="0" marL="0" rtl="0" algn="ctr">
              <a:spcBef>
                <a:spcPts val="0"/>
              </a:spcBef>
              <a:spcAft>
                <a:spcPts val="0"/>
              </a:spcAft>
              <a:buNone/>
            </a:pPr>
            <a:r>
              <a:rPr lang="en" sz="1100">
                <a:solidFill>
                  <a:schemeClr val="lt1"/>
                </a:solidFill>
                <a:latin typeface="Inter"/>
                <a:ea typeface="Inter"/>
                <a:cs typeface="Inter"/>
                <a:sym typeface="Inter"/>
              </a:rPr>
              <a:t>Perilaku Kerja</a:t>
            </a:r>
            <a:endParaRPr sz="1100">
              <a:solidFill>
                <a:schemeClr val="lt1"/>
              </a:solidFill>
              <a:latin typeface="Inter"/>
              <a:ea typeface="Inter"/>
              <a:cs typeface="Inter"/>
              <a:sym typeface="Inter"/>
            </a:endParaRPr>
          </a:p>
        </p:txBody>
      </p:sp>
      <p:sp>
        <p:nvSpPr>
          <p:cNvPr id="789" name="Google Shape;789;p88"/>
          <p:cNvSpPr/>
          <p:nvPr/>
        </p:nvSpPr>
        <p:spPr>
          <a:xfrm>
            <a:off x="4725700" y="28869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Sesuai Ekspektasi Pimpinan</a:t>
            </a:r>
            <a:endParaRPr sz="1100">
              <a:latin typeface="Inter"/>
              <a:ea typeface="Inter"/>
              <a:cs typeface="Inter"/>
              <a:sym typeface="Inter"/>
            </a:endParaRPr>
          </a:p>
        </p:txBody>
      </p:sp>
      <p:sp>
        <p:nvSpPr>
          <p:cNvPr id="790" name="Google Shape;790;p88"/>
          <p:cNvSpPr/>
          <p:nvPr/>
        </p:nvSpPr>
        <p:spPr>
          <a:xfrm>
            <a:off x="2947400" y="3520463"/>
            <a:ext cx="1568100" cy="531300"/>
          </a:xfrm>
          <a:prstGeom prst="rect">
            <a:avLst/>
          </a:pr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Inter"/>
                <a:ea typeface="Inter"/>
                <a:cs typeface="Inter"/>
                <a:sym typeface="Inter"/>
              </a:rPr>
              <a:t>Penetapan Predikat Kerja</a:t>
            </a:r>
            <a:endParaRPr sz="1100">
              <a:solidFill>
                <a:schemeClr val="lt1"/>
              </a:solidFill>
              <a:latin typeface="Inter"/>
              <a:ea typeface="Inter"/>
              <a:cs typeface="Inter"/>
              <a:sym typeface="Inter"/>
            </a:endParaRPr>
          </a:p>
        </p:txBody>
      </p:sp>
      <p:sp>
        <p:nvSpPr>
          <p:cNvPr id="791" name="Google Shape;791;p88"/>
          <p:cNvSpPr/>
          <p:nvPr/>
        </p:nvSpPr>
        <p:spPr>
          <a:xfrm>
            <a:off x="2947400" y="4153975"/>
            <a:ext cx="1568100" cy="531300"/>
          </a:xfrm>
          <a:prstGeom prst="rect">
            <a:avLst/>
          </a:pr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Inter"/>
                <a:ea typeface="Inter"/>
                <a:cs typeface="Inter"/>
                <a:sym typeface="Inter"/>
              </a:rPr>
              <a:t>Angka Kredit</a:t>
            </a:r>
            <a:endParaRPr sz="1100">
              <a:solidFill>
                <a:schemeClr val="lt1"/>
              </a:solidFill>
              <a:latin typeface="Inter"/>
              <a:ea typeface="Inter"/>
              <a:cs typeface="Inter"/>
              <a:sym typeface="Inter"/>
            </a:endParaRPr>
          </a:p>
        </p:txBody>
      </p:sp>
      <p:sp>
        <p:nvSpPr>
          <p:cNvPr id="792" name="Google Shape;792;p88"/>
          <p:cNvSpPr txBox="1"/>
          <p:nvPr/>
        </p:nvSpPr>
        <p:spPr>
          <a:xfrm>
            <a:off x="4591600" y="992950"/>
            <a:ext cx="19665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Ibu Sri Hariyati (35 tahun)</a:t>
            </a:r>
            <a:br>
              <a:rPr lang="en" sz="1100">
                <a:solidFill>
                  <a:schemeClr val="dk2"/>
                </a:solidFill>
                <a:latin typeface="Proxima Nova"/>
                <a:ea typeface="Proxima Nova"/>
                <a:cs typeface="Proxima Nova"/>
                <a:sym typeface="Proxima Nova"/>
              </a:rPr>
            </a:br>
            <a:r>
              <a:rPr b="1" lang="en" sz="1100">
                <a:solidFill>
                  <a:srgbClr val="044AC1"/>
                </a:solidFill>
                <a:latin typeface="Proxima Nova"/>
                <a:ea typeface="Proxima Nova"/>
                <a:cs typeface="Proxima Nova"/>
                <a:sym typeface="Proxima Nova"/>
              </a:rPr>
              <a:t>ASN Guru Ahli Madya</a:t>
            </a:r>
            <a:endParaRPr b="1" sz="1100">
              <a:solidFill>
                <a:srgbClr val="044AC1"/>
              </a:solidFill>
              <a:latin typeface="Proxima Nova"/>
              <a:ea typeface="Proxima Nova"/>
              <a:cs typeface="Proxima Nova"/>
              <a:sym typeface="Proxima Nova"/>
            </a:endParaRPr>
          </a:p>
        </p:txBody>
      </p:sp>
      <p:sp>
        <p:nvSpPr>
          <p:cNvPr id="793" name="Google Shape;793;p88"/>
          <p:cNvSpPr/>
          <p:nvPr/>
        </p:nvSpPr>
        <p:spPr>
          <a:xfrm>
            <a:off x="4725720" y="3520463"/>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Baik</a:t>
            </a:r>
            <a:endParaRPr sz="1100">
              <a:latin typeface="Inter"/>
              <a:ea typeface="Inter"/>
              <a:cs typeface="Inter"/>
              <a:sym typeface="Inter"/>
            </a:endParaRPr>
          </a:p>
        </p:txBody>
      </p:sp>
      <p:sp>
        <p:nvSpPr>
          <p:cNvPr id="794" name="Google Shape;794;p88"/>
          <p:cNvSpPr txBox="1"/>
          <p:nvPr/>
        </p:nvSpPr>
        <p:spPr>
          <a:xfrm>
            <a:off x="6703025" y="977500"/>
            <a:ext cx="19665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Proxima Nova"/>
                <a:ea typeface="Proxima Nova"/>
                <a:cs typeface="Proxima Nova"/>
                <a:sym typeface="Proxima Nova"/>
              </a:rPr>
              <a:t>Pak Hendrawan (29 tahun)</a:t>
            </a:r>
            <a:br>
              <a:rPr lang="en" sz="1100">
                <a:solidFill>
                  <a:schemeClr val="dk2"/>
                </a:solidFill>
                <a:latin typeface="Proxima Nova"/>
                <a:ea typeface="Proxima Nova"/>
                <a:cs typeface="Proxima Nova"/>
                <a:sym typeface="Proxima Nova"/>
              </a:rPr>
            </a:br>
            <a:r>
              <a:rPr b="1" lang="en" sz="1100">
                <a:solidFill>
                  <a:srgbClr val="044AC1"/>
                </a:solidFill>
                <a:latin typeface="Proxima Nova"/>
                <a:ea typeface="Proxima Nova"/>
                <a:cs typeface="Proxima Nova"/>
                <a:sym typeface="Proxima Nova"/>
              </a:rPr>
              <a:t>ASN Guru Ahli Muda</a:t>
            </a:r>
            <a:endParaRPr b="1" sz="1100">
              <a:solidFill>
                <a:srgbClr val="044AC1"/>
              </a:solidFill>
              <a:latin typeface="Proxima Nova"/>
              <a:ea typeface="Proxima Nova"/>
              <a:cs typeface="Proxima Nova"/>
              <a:sym typeface="Proxima Nova"/>
            </a:endParaRPr>
          </a:p>
        </p:txBody>
      </p:sp>
      <p:sp>
        <p:nvSpPr>
          <p:cNvPr id="795" name="Google Shape;795;p88"/>
          <p:cNvSpPr/>
          <p:nvPr/>
        </p:nvSpPr>
        <p:spPr>
          <a:xfrm>
            <a:off x="4725720" y="4153975"/>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100% x 37,5 </a:t>
            </a:r>
            <a:r>
              <a:rPr b="1" lang="en" sz="1100">
                <a:latin typeface="Inter"/>
                <a:ea typeface="Inter"/>
                <a:cs typeface="Inter"/>
                <a:sym typeface="Inter"/>
              </a:rPr>
              <a:t>= </a:t>
            </a:r>
            <a:r>
              <a:rPr b="1" lang="en" sz="1100">
                <a:latin typeface="Inter"/>
                <a:ea typeface="Inter"/>
                <a:cs typeface="Inter"/>
                <a:sym typeface="Inter"/>
              </a:rPr>
              <a:t>37,5</a:t>
            </a:r>
            <a:endParaRPr b="1" sz="1100">
              <a:latin typeface="Inter"/>
              <a:ea typeface="Inter"/>
              <a:cs typeface="Inter"/>
              <a:sym typeface="Inter"/>
            </a:endParaRPr>
          </a:p>
        </p:txBody>
      </p:sp>
      <p:sp>
        <p:nvSpPr>
          <p:cNvPr id="796" name="Google Shape;796;p88"/>
          <p:cNvSpPr txBox="1"/>
          <p:nvPr/>
        </p:nvSpPr>
        <p:spPr>
          <a:xfrm>
            <a:off x="224075" y="495147"/>
            <a:ext cx="2209500" cy="41532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Raleway"/>
                <a:ea typeface="Raleway"/>
                <a:cs typeface="Raleway"/>
                <a:sym typeface="Raleway"/>
              </a:rPr>
              <a:t>Bagaimana Ilustrasi Penilaian dalam Pengelolaan Kinerja </a:t>
            </a:r>
            <a:endParaRPr b="1" sz="2200">
              <a:solidFill>
                <a:srgbClr val="1C4587"/>
              </a:solidFill>
              <a:latin typeface="Raleway"/>
              <a:ea typeface="Raleway"/>
              <a:cs typeface="Raleway"/>
              <a:sym typeface="Raleway"/>
            </a:endParaRPr>
          </a:p>
          <a:p>
            <a:pPr indent="0" lvl="0" marL="0" rtl="0" algn="l">
              <a:lnSpc>
                <a:spcPct val="90000"/>
              </a:lnSpc>
              <a:spcBef>
                <a:spcPts val="0"/>
              </a:spcBef>
              <a:spcAft>
                <a:spcPts val="0"/>
              </a:spcAft>
              <a:buNone/>
            </a:pPr>
            <a:r>
              <a:rPr lang="en" sz="2000">
                <a:solidFill>
                  <a:srgbClr val="1C4587"/>
                </a:solidFill>
                <a:latin typeface="Raleway"/>
                <a:ea typeface="Raleway"/>
                <a:cs typeface="Raleway"/>
                <a:sym typeface="Raleway"/>
              </a:rPr>
              <a:t>Guru dan Kepala Sekolah?</a:t>
            </a:r>
            <a:endParaRPr sz="2000">
              <a:solidFill>
                <a:srgbClr val="1C4587"/>
              </a:solidFill>
              <a:latin typeface="Raleway"/>
              <a:ea typeface="Raleway"/>
              <a:cs typeface="Raleway"/>
              <a:sym typeface="Raleway"/>
            </a:endParaRPr>
          </a:p>
        </p:txBody>
      </p:sp>
      <p:pic>
        <p:nvPicPr>
          <p:cNvPr id="797" name="Google Shape;797;p88"/>
          <p:cNvPicPr preferRelativeResize="0"/>
          <p:nvPr/>
        </p:nvPicPr>
        <p:blipFill rotWithShape="1">
          <a:blip r:embed="rId3">
            <a:alphaModFix/>
          </a:blip>
          <a:srcRect b="56805" l="51655" r="16814" t="0"/>
          <a:stretch/>
        </p:blipFill>
        <p:spPr>
          <a:xfrm>
            <a:off x="-1603650" y="1739700"/>
            <a:ext cx="1190749" cy="1436250"/>
          </a:xfrm>
          <a:prstGeom prst="rect">
            <a:avLst/>
          </a:prstGeom>
          <a:noFill/>
          <a:ln>
            <a:noFill/>
          </a:ln>
        </p:spPr>
      </p:pic>
      <p:sp>
        <p:nvSpPr>
          <p:cNvPr id="798" name="Google Shape;798;p88"/>
          <p:cNvSpPr txBox="1"/>
          <p:nvPr/>
        </p:nvSpPr>
        <p:spPr>
          <a:xfrm>
            <a:off x="-2028850" y="3358850"/>
            <a:ext cx="1770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Proxima Nova"/>
                <a:ea typeface="Proxima Nova"/>
                <a:cs typeface="Proxima Nova"/>
                <a:sym typeface="Proxima Nova"/>
              </a:rPr>
              <a:t>Pak Anwar (29 tahun)</a:t>
            </a:r>
            <a:br>
              <a:rPr lang="en">
                <a:solidFill>
                  <a:schemeClr val="dk2"/>
                </a:solidFill>
                <a:latin typeface="Proxima Nova"/>
                <a:ea typeface="Proxima Nova"/>
                <a:cs typeface="Proxima Nova"/>
                <a:sym typeface="Proxima Nova"/>
              </a:rPr>
            </a:br>
            <a:r>
              <a:rPr lang="en">
                <a:solidFill>
                  <a:schemeClr val="dk2"/>
                </a:solidFill>
                <a:latin typeface="Proxima Nova"/>
                <a:ea typeface="Proxima Nova"/>
                <a:cs typeface="Proxima Nova"/>
                <a:sym typeface="Proxima Nova"/>
              </a:rPr>
              <a:t>ASN Guru Ahli Muda penugasan kepala sekolah</a:t>
            </a:r>
            <a:endParaRPr>
              <a:solidFill>
                <a:schemeClr val="dk2"/>
              </a:solidFill>
              <a:latin typeface="Proxima Nova"/>
              <a:ea typeface="Proxima Nova"/>
              <a:cs typeface="Proxima Nova"/>
              <a:sym typeface="Proxima Nova"/>
            </a:endParaRPr>
          </a:p>
        </p:txBody>
      </p:sp>
      <p:sp>
        <p:nvSpPr>
          <p:cNvPr id="799" name="Google Shape;799;p88"/>
          <p:cNvSpPr/>
          <p:nvPr/>
        </p:nvSpPr>
        <p:spPr>
          <a:xfrm>
            <a:off x="6800820" y="15923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Di Atas Ekspektasi Pimpinan</a:t>
            </a:r>
            <a:endParaRPr sz="1100">
              <a:latin typeface="Inter"/>
              <a:ea typeface="Inter"/>
              <a:cs typeface="Inter"/>
              <a:sym typeface="Inter"/>
            </a:endParaRPr>
          </a:p>
        </p:txBody>
      </p:sp>
      <p:sp>
        <p:nvSpPr>
          <p:cNvPr id="800" name="Google Shape;800;p88"/>
          <p:cNvSpPr/>
          <p:nvPr/>
        </p:nvSpPr>
        <p:spPr>
          <a:xfrm>
            <a:off x="6800833" y="22396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64 Poin</a:t>
            </a:r>
            <a:endParaRPr sz="1100">
              <a:latin typeface="Inter"/>
              <a:ea typeface="Inter"/>
              <a:cs typeface="Inter"/>
              <a:sym typeface="Inter"/>
            </a:endParaRPr>
          </a:p>
        </p:txBody>
      </p:sp>
      <p:sp>
        <p:nvSpPr>
          <p:cNvPr id="801" name="Google Shape;801;p88"/>
          <p:cNvSpPr/>
          <p:nvPr/>
        </p:nvSpPr>
        <p:spPr>
          <a:xfrm>
            <a:off x="6800833" y="2886950"/>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Di Atas Ekspektasi Pimpinan</a:t>
            </a:r>
            <a:endParaRPr sz="1100">
              <a:latin typeface="Inter"/>
              <a:ea typeface="Inter"/>
              <a:cs typeface="Inter"/>
              <a:sym typeface="Inter"/>
            </a:endParaRPr>
          </a:p>
        </p:txBody>
      </p:sp>
      <p:sp>
        <p:nvSpPr>
          <p:cNvPr id="802" name="Google Shape;802;p88"/>
          <p:cNvSpPr/>
          <p:nvPr/>
        </p:nvSpPr>
        <p:spPr>
          <a:xfrm>
            <a:off x="6800833" y="3520463"/>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Sangat Baik</a:t>
            </a:r>
            <a:endParaRPr sz="1100">
              <a:latin typeface="Inter"/>
              <a:ea typeface="Inter"/>
              <a:cs typeface="Inter"/>
              <a:sym typeface="Inter"/>
            </a:endParaRPr>
          </a:p>
        </p:txBody>
      </p:sp>
      <p:sp>
        <p:nvSpPr>
          <p:cNvPr id="803" name="Google Shape;803;p88"/>
          <p:cNvSpPr/>
          <p:nvPr/>
        </p:nvSpPr>
        <p:spPr>
          <a:xfrm>
            <a:off x="6800820" y="4153975"/>
            <a:ext cx="1868700" cy="53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Inter"/>
                <a:ea typeface="Inter"/>
                <a:cs typeface="Inter"/>
                <a:sym typeface="Inter"/>
              </a:rPr>
              <a:t>150% x 25 </a:t>
            </a:r>
            <a:r>
              <a:rPr b="1" lang="en" sz="1100">
                <a:latin typeface="Inter"/>
                <a:ea typeface="Inter"/>
                <a:cs typeface="Inter"/>
                <a:sym typeface="Inter"/>
              </a:rPr>
              <a:t>= </a:t>
            </a:r>
            <a:r>
              <a:rPr b="1" lang="en" sz="1100">
                <a:latin typeface="Inter"/>
                <a:ea typeface="Inter"/>
                <a:cs typeface="Inter"/>
                <a:sym typeface="Inter"/>
              </a:rPr>
              <a:t>37,5</a:t>
            </a:r>
            <a:endParaRPr b="1" sz="1100">
              <a:latin typeface="Inter"/>
              <a:ea typeface="Inter"/>
              <a:cs typeface="Inter"/>
              <a:sym typeface="Inte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864"/>
                </a:solidFill>
                <a:latin typeface="Arial"/>
                <a:ea typeface="Arial"/>
                <a:cs typeface="Arial"/>
                <a:sym typeface="Arial"/>
              </a:rPr>
              <a:t>FAQ</a:t>
            </a:r>
            <a:endParaRPr b="1">
              <a:solidFill>
                <a:srgbClr val="1F3864"/>
              </a:solidFill>
              <a:latin typeface="Arial"/>
              <a:ea typeface="Arial"/>
              <a:cs typeface="Arial"/>
              <a:sym typeface="Arial"/>
            </a:endParaRPr>
          </a:p>
        </p:txBody>
      </p:sp>
      <p:sp>
        <p:nvSpPr>
          <p:cNvPr id="809" name="Google Shape;809;p89"/>
          <p:cNvSpPr txBox="1"/>
          <p:nvPr>
            <p:ph idx="1" type="body"/>
          </p:nvPr>
        </p:nvSpPr>
        <p:spPr>
          <a:xfrm>
            <a:off x="144500" y="1191800"/>
            <a:ext cx="32397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b="1" lang="en" sz="1000"/>
              <a:t>Q : Apa perbedaan antara e-Kinerja milik Badan Kepegawaian Negara (BKN) dengan sistem Pengelolaan Kinerja milik Kemendikbudristek?</a:t>
            </a:r>
            <a:endParaRPr b="1" sz="1000"/>
          </a:p>
          <a:p>
            <a:pPr indent="0" lvl="0" marL="0" rtl="0" algn="l">
              <a:lnSpc>
                <a:spcPct val="95000"/>
              </a:lnSpc>
              <a:spcBef>
                <a:spcPts val="1200"/>
              </a:spcBef>
              <a:spcAft>
                <a:spcPts val="0"/>
              </a:spcAft>
              <a:buSzPts val="605"/>
              <a:buNone/>
            </a:pPr>
            <a:r>
              <a:rPr lang="en" sz="1000"/>
              <a:t>A: </a:t>
            </a:r>
            <a:r>
              <a:rPr lang="en" sz="1000"/>
              <a:t>Pengelolaan Kinerja pada Platform Merdeka Mengajar (PMM) adalah layanan teknologi pengelolaan kinerja bagi guru dan kepala sekolah yang terintegrasi dengan aplikasi e-Kinerja yang dikelola oleh Badan Kepegawaian Negara (BKN)</a:t>
            </a:r>
            <a:endParaRPr sz="1000"/>
          </a:p>
          <a:p>
            <a:pPr indent="-292100" lvl="0" marL="457200" rtl="0" algn="l">
              <a:lnSpc>
                <a:spcPct val="95000"/>
              </a:lnSpc>
              <a:spcBef>
                <a:spcPts val="1200"/>
              </a:spcBef>
              <a:spcAft>
                <a:spcPts val="0"/>
              </a:spcAft>
              <a:buSzPts val="1000"/>
              <a:buAutoNum type="arabicPeriod"/>
            </a:pPr>
            <a:r>
              <a:rPr lang="en" sz="1000"/>
              <a:t>Perencanaan Kinerja diselaraskan dengan prioritas pada Rapor Pendidikan tingkat satuan pendidikan</a:t>
            </a:r>
            <a:endParaRPr sz="1000"/>
          </a:p>
          <a:p>
            <a:pPr indent="-292100" lvl="0" marL="457200" rtl="0" algn="l">
              <a:lnSpc>
                <a:spcPct val="95000"/>
              </a:lnSpc>
              <a:spcBef>
                <a:spcPts val="0"/>
              </a:spcBef>
              <a:spcAft>
                <a:spcPts val="0"/>
              </a:spcAft>
              <a:buSzPts val="1000"/>
              <a:buAutoNum type="arabicPeriod"/>
            </a:pPr>
            <a:r>
              <a:rPr lang="en" sz="1000"/>
              <a:t>Pelaksanaan Kinerja dilakukan mengikuti periode semester (6 bulan) dengan pengumpulan bukti dukung digital secara lebih sederhana.</a:t>
            </a:r>
            <a:endParaRPr sz="1000"/>
          </a:p>
          <a:p>
            <a:pPr indent="-292100" lvl="0" marL="457200" rtl="0" algn="l">
              <a:lnSpc>
                <a:spcPct val="95000"/>
              </a:lnSpc>
              <a:spcBef>
                <a:spcPts val="0"/>
              </a:spcBef>
              <a:spcAft>
                <a:spcPts val="0"/>
              </a:spcAft>
              <a:buSzPts val="1000"/>
              <a:buAutoNum type="arabicPeriod"/>
            </a:pPr>
            <a:r>
              <a:rPr lang="en" sz="1000"/>
              <a:t>Penilaian Kinerja dilakukan pada platform untuk melihat pencapaian kinerja yang mendukung peningkatan capaian pembelajaran peserta didik dan pengembangan karier berbasis sistem merit</a:t>
            </a:r>
            <a:endParaRPr sz="1000"/>
          </a:p>
        </p:txBody>
      </p:sp>
      <p:sp>
        <p:nvSpPr>
          <p:cNvPr id="810" name="Google Shape;810;p89"/>
          <p:cNvSpPr txBox="1"/>
          <p:nvPr>
            <p:ph idx="1" type="body"/>
          </p:nvPr>
        </p:nvSpPr>
        <p:spPr>
          <a:xfrm>
            <a:off x="6414075" y="1191800"/>
            <a:ext cx="261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000"/>
              <a:t>Q : </a:t>
            </a:r>
            <a:r>
              <a:rPr b="1" lang="en" sz="1000"/>
              <a:t>Bagaimana sistem Konversi Angka Predikat menjadi Angka Kredit di Pengelolaan Kinerja PMM?</a:t>
            </a:r>
            <a:endParaRPr b="1" sz="1000"/>
          </a:p>
          <a:p>
            <a:pPr indent="0" lvl="0" marL="0" rtl="0" algn="l">
              <a:spcBef>
                <a:spcPts val="1200"/>
              </a:spcBef>
              <a:spcAft>
                <a:spcPts val="1200"/>
              </a:spcAft>
              <a:buNone/>
            </a:pPr>
            <a:r>
              <a:rPr lang="en" sz="1000"/>
              <a:t>A: </a:t>
            </a:r>
            <a:r>
              <a:rPr lang="en" sz="1000"/>
              <a:t>Predikat Kinerja sebagaimana bagi Guru dan Kepala Sekolah berstatus pegawai negeri sipil dikonversikan ke dalam perolehan Angka Kredit tahunan sesuai dengan ketentuan peraturan perundang-undangan</a:t>
            </a:r>
            <a:endParaRPr sz="1000"/>
          </a:p>
        </p:txBody>
      </p:sp>
      <p:sp>
        <p:nvSpPr>
          <p:cNvPr id="811" name="Google Shape;811;p89"/>
          <p:cNvSpPr txBox="1"/>
          <p:nvPr>
            <p:ph idx="1" type="body"/>
          </p:nvPr>
        </p:nvSpPr>
        <p:spPr>
          <a:xfrm>
            <a:off x="3384200" y="1191800"/>
            <a:ext cx="2925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000"/>
              <a:t>Q : Satuan pendidikan saya adalah TK &amp; PAUD dan saya tidak familiar dengan Rapor Pendidikan. Apa sub indikator Praktik Kinerja paling tepat yang harus saya pilih?</a:t>
            </a:r>
            <a:endParaRPr b="1" sz="1000"/>
          </a:p>
          <a:p>
            <a:pPr indent="0" lvl="0" marL="0" rtl="0" algn="l">
              <a:spcBef>
                <a:spcPts val="1200"/>
              </a:spcBef>
              <a:spcAft>
                <a:spcPts val="1200"/>
              </a:spcAft>
              <a:buNone/>
            </a:pPr>
            <a:r>
              <a:rPr lang="en" sz="1000"/>
              <a:t>A: Guru TK &amp; PAUD yang belum familiar dengan indikator Rapor Pendidikan,silakan dapat berdiskusi dengan atasan atau Kepala Sekolah Anda untuk memilih Praktik Pembelajaran dengan Indikator yang paling relevan untuk mendukung peningkatan kinerja Guru dan Satuan Pendidikan yang dinaungi.</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815" name="Shape 815"/>
        <p:cNvGrpSpPr/>
        <p:nvPr/>
      </p:nvGrpSpPr>
      <p:grpSpPr>
        <a:xfrm>
          <a:off x="0" y="0"/>
          <a:ext cx="0" cy="0"/>
          <a:chOff x="0" y="0"/>
          <a:chExt cx="0" cy="0"/>
        </a:xfrm>
      </p:grpSpPr>
      <p:sp>
        <p:nvSpPr>
          <p:cNvPr id="816" name="Google Shape;816;p90"/>
          <p:cNvSpPr txBox="1"/>
          <p:nvPr/>
        </p:nvSpPr>
        <p:spPr>
          <a:xfrm>
            <a:off x="4568633" y="2139538"/>
            <a:ext cx="4117200" cy="12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a:solidFill>
                  <a:srgbClr val="1F3B70"/>
                </a:solidFill>
                <a:latin typeface="Raleway"/>
                <a:ea typeface="Raleway"/>
                <a:cs typeface="Raleway"/>
                <a:sym typeface="Raleway"/>
              </a:rPr>
              <a:t>Mulai akses Pengelolaan Kinerja di Platform Merdeka Mengajar, sekarang! </a:t>
            </a:r>
            <a:endParaRPr b="1">
              <a:solidFill>
                <a:srgbClr val="1F3B70"/>
              </a:solidFill>
              <a:latin typeface="Raleway"/>
              <a:ea typeface="Raleway"/>
              <a:cs typeface="Raleway"/>
              <a:sym typeface="Raleway"/>
            </a:endParaRPr>
          </a:p>
          <a:p>
            <a:pPr indent="0" lvl="0" marL="0" rtl="0" algn="l">
              <a:lnSpc>
                <a:spcPct val="115000"/>
              </a:lnSpc>
              <a:spcBef>
                <a:spcPts val="1200"/>
              </a:spcBef>
              <a:spcAft>
                <a:spcPts val="1200"/>
              </a:spcAft>
              <a:buNone/>
            </a:pPr>
            <a:r>
              <a:rPr lang="en">
                <a:solidFill>
                  <a:srgbClr val="1F3B70"/>
                </a:solidFill>
                <a:latin typeface="Raleway"/>
                <a:ea typeface="Raleway"/>
                <a:cs typeface="Raleway"/>
                <a:sym typeface="Raleway"/>
              </a:rPr>
              <a:t>Pahami alur dan penggunaan fitur Pengelolaan Kinerja Guru dan Kepala Sekolah di:</a:t>
            </a:r>
            <a:endParaRPr b="1">
              <a:solidFill>
                <a:srgbClr val="457CC3"/>
              </a:solidFill>
              <a:latin typeface="Raleway"/>
              <a:ea typeface="Raleway"/>
              <a:cs typeface="Raleway"/>
              <a:sym typeface="Raleway"/>
            </a:endParaRPr>
          </a:p>
        </p:txBody>
      </p:sp>
      <p:sp>
        <p:nvSpPr>
          <p:cNvPr id="817" name="Google Shape;817;p90"/>
          <p:cNvSpPr txBox="1"/>
          <p:nvPr>
            <p:ph idx="4294967295" type="body"/>
          </p:nvPr>
        </p:nvSpPr>
        <p:spPr>
          <a:xfrm>
            <a:off x="4672433" y="3513238"/>
            <a:ext cx="3830400" cy="375000"/>
          </a:xfrm>
          <a:prstGeom prst="rect">
            <a:avLst/>
          </a:prstGeom>
          <a:solidFill>
            <a:srgbClr val="F7931F"/>
          </a:solidFill>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400" u="sng">
                <a:solidFill>
                  <a:schemeClr val="hlink"/>
                </a:solidFill>
                <a:latin typeface="Raleway"/>
                <a:ea typeface="Raleway"/>
                <a:cs typeface="Raleway"/>
                <a:sym typeface="Raleway"/>
                <a:hlinkClick r:id="rId3"/>
              </a:rPr>
              <a:t>https://linktr.ee/pengelolaankinerjapmm</a:t>
            </a:r>
            <a:endParaRPr b="1" sz="1400">
              <a:solidFill>
                <a:schemeClr val="dk1"/>
              </a:solidFill>
              <a:latin typeface="Raleway"/>
              <a:ea typeface="Raleway"/>
              <a:cs typeface="Raleway"/>
              <a:sym typeface="Raleway"/>
            </a:endParaRPr>
          </a:p>
        </p:txBody>
      </p:sp>
      <p:grpSp>
        <p:nvGrpSpPr>
          <p:cNvPr id="818" name="Google Shape;818;p90"/>
          <p:cNvGrpSpPr/>
          <p:nvPr/>
        </p:nvGrpSpPr>
        <p:grpSpPr>
          <a:xfrm>
            <a:off x="4628158" y="1280738"/>
            <a:ext cx="3253800" cy="677100"/>
            <a:chOff x="4509450" y="1749175"/>
            <a:chExt cx="3253800" cy="677100"/>
          </a:xfrm>
        </p:grpSpPr>
        <p:sp>
          <p:nvSpPr>
            <p:cNvPr id="819" name="Google Shape;819;p90"/>
            <p:cNvSpPr/>
            <p:nvPr/>
          </p:nvSpPr>
          <p:spPr>
            <a:xfrm>
              <a:off x="4509450" y="1749175"/>
              <a:ext cx="3253800" cy="677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500">
                <a:solidFill>
                  <a:schemeClr val="lt1"/>
                </a:solidFill>
                <a:latin typeface="Inter"/>
                <a:ea typeface="Inter"/>
                <a:cs typeface="Inter"/>
                <a:sym typeface="Inter"/>
              </a:endParaRPr>
            </a:p>
          </p:txBody>
        </p:sp>
        <p:sp>
          <p:nvSpPr>
            <p:cNvPr id="820" name="Google Shape;820;p90"/>
            <p:cNvSpPr txBox="1"/>
            <p:nvPr/>
          </p:nvSpPr>
          <p:spPr>
            <a:xfrm>
              <a:off x="5306650" y="1872175"/>
              <a:ext cx="2253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B70"/>
                  </a:solidFill>
                  <a:latin typeface="Raleway"/>
                  <a:ea typeface="Raleway"/>
                  <a:cs typeface="Raleway"/>
                  <a:sym typeface="Raleway"/>
                </a:rPr>
                <a:t>Pelajari lebih lanjut</a:t>
              </a:r>
              <a:endParaRPr b="1" sz="1600">
                <a:solidFill>
                  <a:srgbClr val="1F3B70"/>
                </a:solidFill>
                <a:latin typeface="Raleway"/>
                <a:ea typeface="Raleway"/>
                <a:cs typeface="Raleway"/>
                <a:sym typeface="Raleway"/>
              </a:endParaRPr>
            </a:p>
          </p:txBody>
        </p:sp>
        <p:sp>
          <p:nvSpPr>
            <p:cNvPr id="821" name="Google Shape;821;p90"/>
            <p:cNvSpPr/>
            <p:nvPr/>
          </p:nvSpPr>
          <p:spPr>
            <a:xfrm>
              <a:off x="4509450" y="1749175"/>
              <a:ext cx="677100" cy="677100"/>
            </a:xfrm>
            <a:prstGeom prst="ellipse">
              <a:avLst/>
            </a:prstGeom>
            <a:solidFill>
              <a:srgbClr val="4472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2" name="Google Shape;822;p90"/>
            <p:cNvPicPr preferRelativeResize="0"/>
            <p:nvPr/>
          </p:nvPicPr>
          <p:blipFill>
            <a:blip r:embed="rId4">
              <a:alphaModFix/>
            </a:blip>
            <a:stretch>
              <a:fillRect/>
            </a:stretch>
          </p:blipFill>
          <p:spPr>
            <a:xfrm>
              <a:off x="4589750" y="1829475"/>
              <a:ext cx="516501" cy="516501"/>
            </a:xfrm>
            <a:prstGeom prst="rect">
              <a:avLst/>
            </a:prstGeom>
            <a:noFill/>
            <a:ln>
              <a:noFill/>
            </a:ln>
          </p:spPr>
        </p:pic>
      </p:grpSp>
      <p:pic>
        <p:nvPicPr>
          <p:cNvPr id="823" name="Google Shape;823;p90"/>
          <p:cNvPicPr preferRelativeResize="0"/>
          <p:nvPr/>
        </p:nvPicPr>
        <p:blipFill rotWithShape="1">
          <a:blip r:embed="rId5">
            <a:alphaModFix/>
          </a:blip>
          <a:srcRect b="0" l="0" r="0" t="0"/>
          <a:stretch/>
        </p:blipFill>
        <p:spPr>
          <a:xfrm>
            <a:off x="0" y="11263"/>
            <a:ext cx="4117149" cy="51464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9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29" name="Google Shape;829;p9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30" name="Google Shape;830;p9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8"/>
          <p:cNvSpPr/>
          <p:nvPr/>
        </p:nvSpPr>
        <p:spPr>
          <a:xfrm>
            <a:off x="4635525" y="1155700"/>
            <a:ext cx="4200900" cy="2049900"/>
          </a:xfrm>
          <a:prstGeom prst="round1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75" name="Google Shape;275;p58"/>
          <p:cNvSpPr txBox="1"/>
          <p:nvPr>
            <p:ph idx="1" type="body"/>
          </p:nvPr>
        </p:nvSpPr>
        <p:spPr>
          <a:xfrm>
            <a:off x="4855756" y="1343831"/>
            <a:ext cx="3777300" cy="1754700"/>
          </a:xfrm>
          <a:prstGeom prst="rect">
            <a:avLst/>
          </a:prstGeom>
        </p:spPr>
        <p:txBody>
          <a:bodyPr anchorCtr="0" anchor="ctr" bIns="91425" lIns="91425" spcFirstLastPara="1" rIns="91425" wrap="square" tIns="91425">
            <a:noAutofit/>
          </a:bodyPr>
          <a:lstStyle/>
          <a:p>
            <a:pPr indent="0" lvl="0" marL="0" marR="0" rtl="0" algn="l">
              <a:spcBef>
                <a:spcPts val="0"/>
              </a:spcBef>
              <a:spcAft>
                <a:spcPts val="1200"/>
              </a:spcAft>
              <a:buNone/>
            </a:pPr>
            <a:r>
              <a:rPr i="1" lang="en" sz="1500">
                <a:solidFill>
                  <a:srgbClr val="1C4587"/>
                </a:solidFill>
                <a:latin typeface="Inter"/>
                <a:ea typeface="Inter"/>
                <a:cs typeface="Inter"/>
                <a:sym typeface="Inter"/>
              </a:rPr>
              <a:t>Sebagai bagian dari transformasi pengelolaan ASN yang dicanangkan oleh Presiden Joko Widodo, KemenPANRB melakukan transformasi pengelolaan kinerja yang diatur melalui:</a:t>
            </a:r>
            <a:endParaRPr i="1" sz="1500">
              <a:solidFill>
                <a:srgbClr val="1C4587"/>
              </a:solidFill>
              <a:latin typeface="Inter"/>
              <a:ea typeface="Inter"/>
              <a:cs typeface="Inter"/>
              <a:sym typeface="Inter"/>
            </a:endParaRPr>
          </a:p>
        </p:txBody>
      </p:sp>
      <p:sp>
        <p:nvSpPr>
          <p:cNvPr id="276" name="Google Shape;276;p58"/>
          <p:cNvSpPr/>
          <p:nvPr/>
        </p:nvSpPr>
        <p:spPr>
          <a:xfrm>
            <a:off x="4635525" y="3335699"/>
            <a:ext cx="4200900" cy="1548900"/>
          </a:xfrm>
          <a:prstGeom prst="round1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77" name="Google Shape;277;p58"/>
          <p:cNvSpPr txBox="1"/>
          <p:nvPr>
            <p:ph idx="1" type="body"/>
          </p:nvPr>
        </p:nvSpPr>
        <p:spPr>
          <a:xfrm>
            <a:off x="4855758" y="3366043"/>
            <a:ext cx="3777300" cy="1160100"/>
          </a:xfrm>
          <a:prstGeom prst="rect">
            <a:avLst/>
          </a:prstGeom>
        </p:spPr>
        <p:txBody>
          <a:bodyPr anchorCtr="0" anchor="t" bIns="91425" lIns="91425" spcFirstLastPara="1" rIns="91425" wrap="square" tIns="91425">
            <a:noAutofit/>
          </a:bodyPr>
          <a:lstStyle/>
          <a:p>
            <a:pPr indent="-317500" lvl="0" marL="342900" rtl="0" algn="l">
              <a:lnSpc>
                <a:spcPct val="100000"/>
              </a:lnSpc>
              <a:spcBef>
                <a:spcPts val="0"/>
              </a:spcBef>
              <a:spcAft>
                <a:spcPts val="0"/>
              </a:spcAft>
              <a:buClr>
                <a:srgbClr val="1C4587"/>
              </a:buClr>
              <a:buSzPts val="1400"/>
              <a:buFont typeface="Inter"/>
              <a:buChar char="❏"/>
            </a:pPr>
            <a:r>
              <a:rPr b="1" lang="en" sz="1400">
                <a:solidFill>
                  <a:srgbClr val="1C4587"/>
                </a:solidFill>
                <a:latin typeface="Inter"/>
                <a:ea typeface="Inter"/>
                <a:cs typeface="Inter"/>
                <a:sym typeface="Inter"/>
              </a:rPr>
              <a:t>PermenPANRB No. 6 Tahun 2022 </a:t>
            </a:r>
            <a:r>
              <a:rPr lang="en" sz="1400">
                <a:solidFill>
                  <a:srgbClr val="1C4587"/>
                </a:solidFill>
                <a:latin typeface="Inter"/>
                <a:ea typeface="Inter"/>
                <a:cs typeface="Inter"/>
                <a:sym typeface="Inter"/>
              </a:rPr>
              <a:t>tentang Pengelolaan Kinerja Pegawai Aparatur Sipil Negara</a:t>
            </a:r>
            <a:br>
              <a:rPr lang="en" sz="1400">
                <a:solidFill>
                  <a:srgbClr val="1C4587"/>
                </a:solidFill>
                <a:latin typeface="Inter"/>
                <a:ea typeface="Inter"/>
                <a:cs typeface="Inter"/>
                <a:sym typeface="Inter"/>
              </a:rPr>
            </a:br>
            <a:endParaRPr sz="1400">
              <a:solidFill>
                <a:srgbClr val="1C4587"/>
              </a:solidFill>
              <a:latin typeface="Inter"/>
              <a:ea typeface="Inter"/>
              <a:cs typeface="Inter"/>
              <a:sym typeface="Inter"/>
            </a:endParaRPr>
          </a:p>
          <a:p>
            <a:pPr indent="-317500" lvl="0" marL="342900" rtl="0" algn="l">
              <a:lnSpc>
                <a:spcPct val="100000"/>
              </a:lnSpc>
              <a:spcBef>
                <a:spcPts val="0"/>
              </a:spcBef>
              <a:spcAft>
                <a:spcPts val="0"/>
              </a:spcAft>
              <a:buClr>
                <a:srgbClr val="1C4587"/>
              </a:buClr>
              <a:buSzPts val="1400"/>
              <a:buFont typeface="Inter"/>
              <a:buChar char="❏"/>
            </a:pPr>
            <a:r>
              <a:rPr b="1" lang="en" sz="1400">
                <a:solidFill>
                  <a:srgbClr val="1C4587"/>
                </a:solidFill>
                <a:latin typeface="Inter"/>
                <a:ea typeface="Inter"/>
                <a:cs typeface="Inter"/>
                <a:sym typeface="Inter"/>
              </a:rPr>
              <a:t>PermenPANRB No. 1 Tahun 2023 </a:t>
            </a:r>
            <a:r>
              <a:rPr lang="en" sz="1400">
                <a:solidFill>
                  <a:srgbClr val="1C4587"/>
                </a:solidFill>
                <a:latin typeface="Inter"/>
                <a:ea typeface="Inter"/>
                <a:cs typeface="Inter"/>
                <a:sym typeface="Inter"/>
              </a:rPr>
              <a:t>tentang Jabatan Fungsional</a:t>
            </a:r>
            <a:endParaRPr sz="1400">
              <a:solidFill>
                <a:srgbClr val="1C4587"/>
              </a:solidFill>
              <a:latin typeface="Inter"/>
              <a:ea typeface="Inter"/>
              <a:cs typeface="Inter"/>
              <a:sym typeface="Inter"/>
            </a:endParaRPr>
          </a:p>
        </p:txBody>
      </p:sp>
      <p:sp>
        <p:nvSpPr>
          <p:cNvPr id="278" name="Google Shape;278;p58"/>
          <p:cNvSpPr txBox="1"/>
          <p:nvPr/>
        </p:nvSpPr>
        <p:spPr>
          <a:xfrm>
            <a:off x="277569" y="53538"/>
            <a:ext cx="83430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700">
                <a:solidFill>
                  <a:srgbClr val="1C4587"/>
                </a:solidFill>
                <a:latin typeface="Inter"/>
                <a:ea typeface="Inter"/>
                <a:cs typeface="Inter"/>
                <a:sym typeface="Inter"/>
              </a:rPr>
              <a:t>Transformasi Pengelolaan Kinerja</a:t>
            </a:r>
            <a:endParaRPr b="1" sz="27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100">
                <a:solidFill>
                  <a:srgbClr val="1C4587"/>
                </a:solidFill>
                <a:latin typeface="Inter"/>
                <a:ea typeface="Inter"/>
                <a:cs typeface="Inter"/>
                <a:sym typeface="Inter"/>
              </a:rPr>
              <a:t>Guru dan Kepala Sekolah</a:t>
            </a:r>
            <a:endParaRPr sz="2100">
              <a:solidFill>
                <a:srgbClr val="1C4587"/>
              </a:solidFill>
              <a:latin typeface="Inter"/>
              <a:ea typeface="Inter"/>
              <a:cs typeface="Inter"/>
              <a:sym typeface="Inter"/>
            </a:endParaRPr>
          </a:p>
        </p:txBody>
      </p:sp>
      <p:pic>
        <p:nvPicPr>
          <p:cNvPr id="279" name="Google Shape;279;p58"/>
          <p:cNvPicPr preferRelativeResize="0"/>
          <p:nvPr/>
        </p:nvPicPr>
        <p:blipFill rotWithShape="1">
          <a:blip r:embed="rId3">
            <a:alphaModFix/>
          </a:blip>
          <a:srcRect b="39624" l="0" r="0" t="0"/>
          <a:stretch/>
        </p:blipFill>
        <p:spPr>
          <a:xfrm>
            <a:off x="2460464" y="1351900"/>
            <a:ext cx="1835461" cy="3791601"/>
          </a:xfrm>
          <a:prstGeom prst="rect">
            <a:avLst/>
          </a:prstGeom>
          <a:noFill/>
          <a:ln>
            <a:noFill/>
          </a:ln>
        </p:spPr>
      </p:pic>
      <p:pic>
        <p:nvPicPr>
          <p:cNvPr id="280" name="Google Shape;280;p58"/>
          <p:cNvPicPr preferRelativeResize="0"/>
          <p:nvPr/>
        </p:nvPicPr>
        <p:blipFill rotWithShape="1">
          <a:blip r:embed="rId4">
            <a:alphaModFix/>
          </a:blip>
          <a:srcRect b="48654" l="0" r="0" t="0"/>
          <a:stretch/>
        </p:blipFill>
        <p:spPr>
          <a:xfrm>
            <a:off x="308325" y="1386147"/>
            <a:ext cx="2152141" cy="3723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284" name="Shape 284"/>
        <p:cNvGrpSpPr/>
        <p:nvPr/>
      </p:nvGrpSpPr>
      <p:grpSpPr>
        <a:xfrm>
          <a:off x="0" y="0"/>
          <a:ext cx="0" cy="0"/>
          <a:chOff x="0" y="0"/>
          <a:chExt cx="0" cy="0"/>
        </a:xfrm>
      </p:grpSpPr>
      <p:sp>
        <p:nvSpPr>
          <p:cNvPr id="285" name="Google Shape;285;p59"/>
          <p:cNvSpPr txBox="1"/>
          <p:nvPr>
            <p:ph idx="1" type="body"/>
          </p:nvPr>
        </p:nvSpPr>
        <p:spPr>
          <a:xfrm>
            <a:off x="277575" y="1626150"/>
            <a:ext cx="3836400" cy="3090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latin typeface="Inter"/>
                <a:ea typeface="Inter"/>
                <a:cs typeface="Inter"/>
                <a:sym typeface="Inter"/>
              </a:rPr>
              <a:t>Angka kredit diperoleh dari pelaksanaan butir-butir kegiatan yang diajukan melalui Daftar Usulan Penilaian Angka Kredit (DUPAK).</a:t>
            </a:r>
            <a:endParaRPr>
              <a:solidFill>
                <a:schemeClr val="dk1"/>
              </a:solidFill>
              <a:latin typeface="Inter"/>
              <a:ea typeface="Inter"/>
              <a:cs typeface="Inter"/>
              <a:sym typeface="Inter"/>
            </a:endParaRPr>
          </a:p>
          <a:p>
            <a:pPr indent="-317500" lvl="0" marL="457200" rtl="0" algn="l">
              <a:lnSpc>
                <a:spcPct val="100000"/>
              </a:lnSpc>
              <a:spcBef>
                <a:spcPts val="1200"/>
              </a:spcBef>
              <a:spcAft>
                <a:spcPts val="0"/>
              </a:spcAft>
              <a:buClr>
                <a:schemeClr val="dk1"/>
              </a:buClr>
              <a:buSzPts val="1400"/>
              <a:buChar char="●"/>
            </a:pPr>
            <a:r>
              <a:rPr b="1" lang="en">
                <a:solidFill>
                  <a:schemeClr val="dk1"/>
                </a:solidFill>
                <a:latin typeface="Inter"/>
                <a:ea typeface="Inter"/>
                <a:cs typeface="Inter"/>
                <a:sym typeface="Inter"/>
              </a:rPr>
              <a:t>Semakin banyak</a:t>
            </a:r>
            <a:r>
              <a:rPr lang="en">
                <a:solidFill>
                  <a:schemeClr val="dk1"/>
                </a:solidFill>
                <a:latin typeface="Inter"/>
                <a:ea typeface="Inter"/>
                <a:cs typeface="Inter"/>
                <a:sym typeface="Inter"/>
              </a:rPr>
              <a:t> butir kegiatan yang dilaksanakan, semakin besar angka kredit yang diperoleh.</a:t>
            </a:r>
            <a:br>
              <a:rPr lang="en">
                <a:solidFill>
                  <a:schemeClr val="dk1"/>
                </a:solidFill>
                <a:latin typeface="Inter"/>
                <a:ea typeface="Inter"/>
                <a:cs typeface="Inter"/>
                <a:sym typeface="Inter"/>
              </a:rPr>
            </a:br>
            <a:endParaRPr>
              <a:solidFill>
                <a:schemeClr val="dk1"/>
              </a:solidFill>
              <a:latin typeface="Inter"/>
              <a:ea typeface="Inter"/>
              <a:cs typeface="Inter"/>
              <a:sym typeface="Inter"/>
            </a:endParaRPr>
          </a:p>
          <a:p>
            <a:pPr indent="-317500" lvl="0" marL="457200" rtl="0" algn="l">
              <a:lnSpc>
                <a:spcPct val="100000"/>
              </a:lnSpc>
              <a:spcBef>
                <a:spcPts val="0"/>
              </a:spcBef>
              <a:spcAft>
                <a:spcPts val="0"/>
              </a:spcAft>
              <a:buClr>
                <a:schemeClr val="dk1"/>
              </a:buClr>
              <a:buSzPts val="1400"/>
              <a:buChar char="●"/>
            </a:pPr>
            <a:r>
              <a:rPr lang="en">
                <a:solidFill>
                  <a:schemeClr val="dk1"/>
                </a:solidFill>
                <a:latin typeface="Inter"/>
                <a:ea typeface="Inter"/>
                <a:cs typeface="Inter"/>
                <a:sym typeface="Inter"/>
              </a:rPr>
              <a:t>Setiap butir kegiatan memiliki bobot angka kredit yang berbeda. </a:t>
            </a:r>
            <a:r>
              <a:rPr b="1" lang="en">
                <a:solidFill>
                  <a:schemeClr val="dk1"/>
                </a:solidFill>
                <a:latin typeface="Inter"/>
                <a:ea typeface="Inter"/>
                <a:cs typeface="Inter"/>
                <a:sym typeface="Inter"/>
              </a:rPr>
              <a:t>Semakin besar</a:t>
            </a:r>
            <a:r>
              <a:rPr lang="en">
                <a:solidFill>
                  <a:schemeClr val="dk1"/>
                </a:solidFill>
                <a:latin typeface="Inter"/>
                <a:ea typeface="Inter"/>
                <a:cs typeface="Inter"/>
                <a:sym typeface="Inter"/>
              </a:rPr>
              <a:t> bobot butir kegiatan, semakin besar angka kredit yang diperoleh.</a:t>
            </a:r>
            <a:endParaRPr>
              <a:solidFill>
                <a:schemeClr val="dk1"/>
              </a:solidFill>
              <a:latin typeface="Inter"/>
              <a:ea typeface="Inter"/>
              <a:cs typeface="Inter"/>
              <a:sym typeface="Inter"/>
            </a:endParaRPr>
          </a:p>
        </p:txBody>
      </p:sp>
      <p:sp>
        <p:nvSpPr>
          <p:cNvPr id="286" name="Google Shape;286;p59"/>
          <p:cNvSpPr txBox="1"/>
          <p:nvPr/>
        </p:nvSpPr>
        <p:spPr>
          <a:xfrm>
            <a:off x="277575" y="529800"/>
            <a:ext cx="41676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200">
                <a:solidFill>
                  <a:srgbClr val="1C4587"/>
                </a:solidFill>
                <a:latin typeface="Inter"/>
                <a:ea typeface="Inter"/>
                <a:cs typeface="Inter"/>
                <a:sym typeface="Inter"/>
              </a:rPr>
              <a:t>Bagaimana Angka Kredit </a:t>
            </a:r>
            <a:br>
              <a:rPr b="1" lang="en" sz="2200">
                <a:solidFill>
                  <a:srgbClr val="1C4587"/>
                </a:solidFill>
                <a:latin typeface="Inter"/>
                <a:ea typeface="Inter"/>
                <a:cs typeface="Inter"/>
                <a:sym typeface="Inter"/>
              </a:rPr>
            </a:br>
            <a:r>
              <a:rPr lang="en" sz="2200" u="sng">
                <a:solidFill>
                  <a:srgbClr val="1C4587"/>
                </a:solidFill>
                <a:latin typeface="Inter"/>
                <a:ea typeface="Inter"/>
                <a:cs typeface="Inter"/>
                <a:sym typeface="Inter"/>
              </a:rPr>
              <a:t>sebelumnya</a:t>
            </a:r>
            <a:r>
              <a:rPr lang="en" sz="2200">
                <a:solidFill>
                  <a:srgbClr val="1C4587"/>
                </a:solidFill>
                <a:latin typeface="Inter"/>
                <a:ea typeface="Inter"/>
                <a:cs typeface="Inter"/>
                <a:sym typeface="Inter"/>
              </a:rPr>
              <a:t> </a:t>
            </a:r>
            <a:r>
              <a:rPr lang="en" sz="2200">
                <a:solidFill>
                  <a:srgbClr val="1C4587"/>
                </a:solidFill>
                <a:latin typeface="Inter"/>
                <a:ea typeface="Inter"/>
                <a:cs typeface="Inter"/>
                <a:sym typeface="Inter"/>
              </a:rPr>
              <a:t>diperhitungkan?</a:t>
            </a:r>
            <a:endParaRPr sz="2200">
              <a:solidFill>
                <a:srgbClr val="1C4587"/>
              </a:solidFill>
              <a:latin typeface="Inter"/>
              <a:ea typeface="Inter"/>
              <a:cs typeface="Inter"/>
              <a:sym typeface="Inter"/>
            </a:endParaRPr>
          </a:p>
        </p:txBody>
      </p:sp>
      <p:sp>
        <p:nvSpPr>
          <p:cNvPr id="287" name="Google Shape;287;p59"/>
          <p:cNvSpPr/>
          <p:nvPr/>
        </p:nvSpPr>
        <p:spPr>
          <a:xfrm>
            <a:off x="4544150" y="0"/>
            <a:ext cx="4599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aphicFrame>
        <p:nvGraphicFramePr>
          <p:cNvPr id="288" name="Google Shape;288;p59"/>
          <p:cNvGraphicFramePr/>
          <p:nvPr/>
        </p:nvGraphicFramePr>
        <p:xfrm>
          <a:off x="4786913" y="1350950"/>
          <a:ext cx="3000000" cy="3000000"/>
        </p:xfrm>
        <a:graphic>
          <a:graphicData uri="http://schemas.openxmlformats.org/drawingml/2006/table">
            <a:tbl>
              <a:tblPr>
                <a:noFill/>
                <a:tableStyleId>{2253664E-4F55-4263-8658-A9E2F36D25DE}</a:tableStyleId>
              </a:tblPr>
              <a:tblGrid>
                <a:gridCol w="1438475"/>
                <a:gridCol w="960550"/>
                <a:gridCol w="800525"/>
                <a:gridCol w="914825"/>
              </a:tblGrid>
              <a:tr h="237850">
                <a:tc>
                  <a:txBody>
                    <a:bodyPr/>
                    <a:lstStyle/>
                    <a:p>
                      <a:pPr indent="0" lvl="0" marL="0" rtl="0" algn="ctr">
                        <a:spcBef>
                          <a:spcPts val="0"/>
                        </a:spcBef>
                        <a:spcAft>
                          <a:spcPts val="0"/>
                        </a:spcAft>
                        <a:buNone/>
                      </a:pPr>
                      <a:r>
                        <a:rPr b="1" lang="en" sz="900">
                          <a:solidFill>
                            <a:schemeClr val="lt1"/>
                          </a:solidFill>
                          <a:latin typeface="Inter"/>
                          <a:ea typeface="Inter"/>
                          <a:cs typeface="Inter"/>
                          <a:sym typeface="Inter"/>
                        </a:rPr>
                        <a:t>Butir Kegiatan</a:t>
                      </a:r>
                      <a:endParaRPr b="1" sz="900">
                        <a:solidFill>
                          <a:schemeClr val="lt1"/>
                        </a:solidFill>
                        <a:latin typeface="Inter"/>
                        <a:ea typeface="Inter"/>
                        <a:cs typeface="Inter"/>
                        <a:sym typeface="Inte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487"/>
                    </a:solidFill>
                  </a:tcPr>
                </a:tc>
                <a:tc>
                  <a:txBody>
                    <a:bodyPr/>
                    <a:lstStyle/>
                    <a:p>
                      <a:pPr indent="0" lvl="0" marL="0" rtl="0" algn="ctr">
                        <a:spcBef>
                          <a:spcPts val="0"/>
                        </a:spcBef>
                        <a:spcAft>
                          <a:spcPts val="0"/>
                        </a:spcAft>
                        <a:buNone/>
                      </a:pPr>
                      <a:r>
                        <a:rPr b="1" lang="en" sz="900">
                          <a:solidFill>
                            <a:schemeClr val="lt1"/>
                          </a:solidFill>
                          <a:latin typeface="Inter"/>
                          <a:ea typeface="Inter"/>
                          <a:cs typeface="Inter"/>
                          <a:sym typeface="Inter"/>
                        </a:rPr>
                        <a:t>Angka Kredit Per Butir Keg.</a:t>
                      </a:r>
                      <a:endParaRPr b="1" sz="900">
                        <a:solidFill>
                          <a:schemeClr val="lt1"/>
                        </a:solidFill>
                        <a:latin typeface="Inter"/>
                        <a:ea typeface="Inter"/>
                        <a:cs typeface="Inter"/>
                        <a:sym typeface="Inte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487"/>
                    </a:solidFill>
                  </a:tcPr>
                </a:tc>
                <a:tc>
                  <a:txBody>
                    <a:bodyPr/>
                    <a:lstStyle/>
                    <a:p>
                      <a:pPr indent="0" lvl="0" marL="0" rtl="0" algn="ctr">
                        <a:spcBef>
                          <a:spcPts val="0"/>
                        </a:spcBef>
                        <a:spcAft>
                          <a:spcPts val="0"/>
                        </a:spcAft>
                        <a:buNone/>
                      </a:pPr>
                      <a:r>
                        <a:rPr b="1" lang="en" sz="900">
                          <a:solidFill>
                            <a:schemeClr val="lt1"/>
                          </a:solidFill>
                          <a:latin typeface="Inter"/>
                          <a:ea typeface="Inter"/>
                          <a:cs typeface="Inter"/>
                          <a:sym typeface="Inter"/>
                        </a:rPr>
                        <a:t>Terlaksana</a:t>
                      </a:r>
                      <a:endParaRPr b="1" sz="900">
                        <a:solidFill>
                          <a:schemeClr val="lt1"/>
                        </a:solidFill>
                        <a:latin typeface="Inter"/>
                        <a:ea typeface="Inter"/>
                        <a:cs typeface="Inter"/>
                        <a:sym typeface="Inte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487"/>
                    </a:solidFill>
                  </a:tcPr>
                </a:tc>
                <a:tc>
                  <a:txBody>
                    <a:bodyPr/>
                    <a:lstStyle/>
                    <a:p>
                      <a:pPr indent="0" lvl="0" marL="0" rtl="0" algn="ctr">
                        <a:spcBef>
                          <a:spcPts val="0"/>
                        </a:spcBef>
                        <a:spcAft>
                          <a:spcPts val="0"/>
                        </a:spcAft>
                        <a:buNone/>
                      </a:pPr>
                      <a:r>
                        <a:rPr b="1" lang="en" sz="900">
                          <a:solidFill>
                            <a:schemeClr val="lt1"/>
                          </a:solidFill>
                          <a:latin typeface="Inter"/>
                          <a:ea typeface="Inter"/>
                          <a:cs typeface="Inter"/>
                          <a:sym typeface="Inter"/>
                        </a:rPr>
                        <a:t>Total </a:t>
                      </a:r>
                      <a:br>
                        <a:rPr b="1" lang="en" sz="900">
                          <a:solidFill>
                            <a:schemeClr val="lt1"/>
                          </a:solidFill>
                          <a:latin typeface="Inter"/>
                          <a:ea typeface="Inter"/>
                          <a:cs typeface="Inter"/>
                          <a:sym typeface="Inter"/>
                        </a:rPr>
                      </a:br>
                      <a:r>
                        <a:rPr b="1" lang="en" sz="900">
                          <a:solidFill>
                            <a:schemeClr val="lt1"/>
                          </a:solidFill>
                          <a:latin typeface="Inter"/>
                          <a:ea typeface="Inter"/>
                          <a:cs typeface="Inter"/>
                          <a:sym typeface="Inter"/>
                        </a:rPr>
                        <a:t>Angka Kredit</a:t>
                      </a:r>
                      <a:endParaRPr b="1" sz="900">
                        <a:solidFill>
                          <a:schemeClr val="lt1"/>
                        </a:solidFill>
                        <a:latin typeface="Inter"/>
                        <a:ea typeface="Inter"/>
                        <a:cs typeface="Inter"/>
                        <a:sym typeface="Inte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487"/>
                    </a:solidFill>
                  </a:tcPr>
                </a:tc>
              </a:tr>
              <a:tr h="237850">
                <a:tc>
                  <a:txBody>
                    <a:bodyPr/>
                    <a:lstStyle/>
                    <a:p>
                      <a:pPr indent="0" lvl="0" marL="0" rtl="0" algn="l">
                        <a:spcBef>
                          <a:spcPts val="0"/>
                        </a:spcBef>
                        <a:spcAft>
                          <a:spcPts val="0"/>
                        </a:spcAft>
                        <a:buNone/>
                      </a:pPr>
                      <a:r>
                        <a:t/>
                      </a:r>
                      <a:endParaRPr sz="8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12.5</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1</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Inter"/>
                          <a:ea typeface="Inter"/>
                          <a:cs typeface="Inter"/>
                          <a:sym typeface="Inter"/>
                        </a:rPr>
                        <a:t>12.5</a:t>
                      </a:r>
                      <a:endParaRPr b="1"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7850">
                <a:tc>
                  <a:txBody>
                    <a:bodyPr/>
                    <a:lstStyle/>
                    <a:p>
                      <a:pPr indent="0" lvl="0" marL="0" rtl="0" algn="l">
                        <a:spcBef>
                          <a:spcPts val="0"/>
                        </a:spcBef>
                        <a:spcAft>
                          <a:spcPts val="0"/>
                        </a:spcAft>
                        <a:buNone/>
                      </a:pPr>
                      <a:r>
                        <a:t/>
                      </a:r>
                      <a:endParaRPr sz="8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8</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1</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Inter"/>
                          <a:ea typeface="Inter"/>
                          <a:cs typeface="Inter"/>
                          <a:sym typeface="Inter"/>
                        </a:rPr>
                        <a:t>8</a:t>
                      </a:r>
                      <a:endParaRPr b="1"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7850">
                <a:tc>
                  <a:txBody>
                    <a:bodyPr/>
                    <a:lstStyle/>
                    <a:p>
                      <a:pPr indent="0" lvl="0" marL="0" rtl="0" algn="l">
                        <a:spcBef>
                          <a:spcPts val="0"/>
                        </a:spcBef>
                        <a:spcAft>
                          <a:spcPts val="0"/>
                        </a:spcAft>
                        <a:buNone/>
                      </a:pPr>
                      <a:r>
                        <a:t/>
                      </a:r>
                      <a:endParaRPr sz="8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7</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1</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Inter"/>
                          <a:ea typeface="Inter"/>
                          <a:cs typeface="Inter"/>
                          <a:sym typeface="Inter"/>
                        </a:rPr>
                        <a:t>7</a:t>
                      </a:r>
                      <a:endParaRPr b="1"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7850">
                <a:tc>
                  <a:txBody>
                    <a:bodyPr/>
                    <a:lstStyle/>
                    <a:p>
                      <a:pPr indent="0" lvl="0" marL="0" rtl="0" algn="l">
                        <a:spcBef>
                          <a:spcPts val="0"/>
                        </a:spcBef>
                        <a:spcAft>
                          <a:spcPts val="0"/>
                        </a:spcAft>
                        <a:buNone/>
                      </a:pPr>
                      <a:r>
                        <a:t/>
                      </a:r>
                      <a:endParaRPr sz="8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2</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2</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Inter"/>
                          <a:ea typeface="Inter"/>
                          <a:cs typeface="Inter"/>
                          <a:sym typeface="Inter"/>
                        </a:rPr>
                        <a:t>4</a:t>
                      </a:r>
                      <a:endParaRPr b="1"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7850">
                <a:tc>
                  <a:txBody>
                    <a:bodyPr/>
                    <a:lstStyle/>
                    <a:p>
                      <a:pPr indent="0" lvl="0" marL="0" rtl="0" algn="l">
                        <a:spcBef>
                          <a:spcPts val="0"/>
                        </a:spcBef>
                        <a:spcAft>
                          <a:spcPts val="0"/>
                        </a:spcAft>
                        <a:buNone/>
                      </a:pPr>
                      <a:r>
                        <a:t/>
                      </a:r>
                      <a:endParaRPr sz="8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0.5</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Inter"/>
                          <a:ea typeface="Inter"/>
                          <a:cs typeface="Inter"/>
                          <a:sym typeface="Inter"/>
                        </a:rPr>
                        <a:t>8</a:t>
                      </a:r>
                      <a:endParaRPr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Inter"/>
                          <a:ea typeface="Inter"/>
                          <a:cs typeface="Inter"/>
                          <a:sym typeface="Inter"/>
                        </a:rPr>
                        <a:t>4</a:t>
                      </a:r>
                      <a:endParaRPr b="1" sz="11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7850">
                <a:tc>
                  <a:txBody>
                    <a:bodyPr/>
                    <a:lstStyle/>
                    <a:p>
                      <a:pPr indent="0" lvl="0" marL="0" rtl="0" algn="l">
                        <a:spcBef>
                          <a:spcPts val="0"/>
                        </a:spcBef>
                        <a:spcAft>
                          <a:spcPts val="0"/>
                        </a:spcAft>
                        <a:buNone/>
                      </a:pPr>
                      <a:r>
                        <a:rPr lang="en" sz="1200">
                          <a:latin typeface="Inter"/>
                          <a:ea typeface="Inter"/>
                          <a:cs typeface="Inter"/>
                          <a:sym typeface="Inter"/>
                        </a:rPr>
                        <a:t>Total</a:t>
                      </a:r>
                      <a:endParaRPr sz="12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Inter"/>
                          <a:ea typeface="Inter"/>
                          <a:cs typeface="Inter"/>
                          <a:sym typeface="Inter"/>
                        </a:rPr>
                        <a:t>35.5</a:t>
                      </a:r>
                      <a:endParaRPr b="1" sz="1200">
                        <a:latin typeface="Inter"/>
                        <a:ea typeface="Inter"/>
                        <a:cs typeface="Inter"/>
                        <a:sym typeface="Inte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89" name="Google Shape;289;p59"/>
          <p:cNvSpPr/>
          <p:nvPr/>
        </p:nvSpPr>
        <p:spPr>
          <a:xfrm>
            <a:off x="4838063" y="2300005"/>
            <a:ext cx="1326000" cy="114300"/>
          </a:xfrm>
          <a:prstGeom prst="rect">
            <a:avLst/>
          </a:prstGeom>
          <a:solidFill>
            <a:srgbClr val="1C458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90" name="Google Shape;290;p59"/>
          <p:cNvSpPr/>
          <p:nvPr/>
        </p:nvSpPr>
        <p:spPr>
          <a:xfrm>
            <a:off x="4838063" y="1936630"/>
            <a:ext cx="1326000" cy="114300"/>
          </a:xfrm>
          <a:prstGeom prst="rect">
            <a:avLst/>
          </a:prstGeom>
          <a:solidFill>
            <a:srgbClr val="1C458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91" name="Google Shape;291;p59"/>
          <p:cNvSpPr/>
          <p:nvPr/>
        </p:nvSpPr>
        <p:spPr>
          <a:xfrm>
            <a:off x="4838063" y="2640755"/>
            <a:ext cx="1326000" cy="114300"/>
          </a:xfrm>
          <a:prstGeom prst="rect">
            <a:avLst/>
          </a:prstGeom>
          <a:solidFill>
            <a:srgbClr val="1C458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92" name="Google Shape;292;p59"/>
          <p:cNvSpPr/>
          <p:nvPr/>
        </p:nvSpPr>
        <p:spPr>
          <a:xfrm>
            <a:off x="4838063" y="3343455"/>
            <a:ext cx="1326000" cy="114300"/>
          </a:xfrm>
          <a:prstGeom prst="rect">
            <a:avLst/>
          </a:prstGeom>
          <a:solidFill>
            <a:srgbClr val="1C458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93" name="Google Shape;293;p59"/>
          <p:cNvSpPr/>
          <p:nvPr/>
        </p:nvSpPr>
        <p:spPr>
          <a:xfrm>
            <a:off x="4838063" y="2981505"/>
            <a:ext cx="1326000" cy="114300"/>
          </a:xfrm>
          <a:prstGeom prst="rect">
            <a:avLst/>
          </a:prstGeom>
          <a:solidFill>
            <a:srgbClr val="1C4587"/>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297" name="Shape 297"/>
        <p:cNvGrpSpPr/>
        <p:nvPr/>
      </p:nvGrpSpPr>
      <p:grpSpPr>
        <a:xfrm>
          <a:off x="0" y="0"/>
          <a:ext cx="0" cy="0"/>
          <a:chOff x="0" y="0"/>
          <a:chExt cx="0" cy="0"/>
        </a:xfrm>
      </p:grpSpPr>
      <p:sp>
        <p:nvSpPr>
          <p:cNvPr id="298" name="Google Shape;298;p60"/>
          <p:cNvSpPr txBox="1"/>
          <p:nvPr>
            <p:ph idx="1" type="body"/>
          </p:nvPr>
        </p:nvSpPr>
        <p:spPr>
          <a:xfrm>
            <a:off x="298050" y="2373150"/>
            <a:ext cx="4274100" cy="18792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sz="1600">
                <a:solidFill>
                  <a:srgbClr val="002060"/>
                </a:solidFill>
                <a:latin typeface="Inter"/>
                <a:ea typeface="Inter"/>
                <a:cs typeface="Inter"/>
                <a:sym typeface="Inter"/>
              </a:rPr>
              <a:t>Angka kredit didapatkan melalui penetapan predikat kinerja atas pemenuhan ekspektasi pimpinan terkait tujuan dan sasaran organisasi.</a:t>
            </a:r>
            <a:endParaRPr sz="1600">
              <a:solidFill>
                <a:srgbClr val="002060"/>
              </a:solidFill>
              <a:latin typeface="Inter"/>
              <a:ea typeface="Inter"/>
              <a:cs typeface="Inter"/>
              <a:sym typeface="Inter"/>
            </a:endParaRPr>
          </a:p>
          <a:p>
            <a:pPr indent="0" lvl="0" marL="0" rtl="0" algn="l">
              <a:lnSpc>
                <a:spcPct val="100000"/>
              </a:lnSpc>
              <a:spcBef>
                <a:spcPts val="1200"/>
              </a:spcBef>
              <a:spcAft>
                <a:spcPts val="0"/>
              </a:spcAft>
              <a:buNone/>
            </a:pPr>
            <a:br>
              <a:rPr lang="en">
                <a:solidFill>
                  <a:schemeClr val="dk1"/>
                </a:solidFill>
                <a:latin typeface="Inter"/>
                <a:ea typeface="Inter"/>
                <a:cs typeface="Inter"/>
                <a:sym typeface="Inter"/>
              </a:rPr>
            </a:br>
            <a:r>
              <a:rPr lang="en">
                <a:solidFill>
                  <a:schemeClr val="dk1"/>
                </a:solidFill>
                <a:latin typeface="Inter"/>
                <a:ea typeface="Inter"/>
                <a:cs typeface="Inter"/>
                <a:sym typeface="Inter"/>
              </a:rPr>
              <a:t>Predikat kinerja dikonversi menjadi angka kredit dengan mengalikan </a:t>
            </a:r>
            <a:r>
              <a:rPr b="1" lang="en">
                <a:solidFill>
                  <a:schemeClr val="dk1"/>
                </a:solidFill>
                <a:latin typeface="Inter"/>
                <a:ea typeface="Inter"/>
                <a:cs typeface="Inter"/>
                <a:sym typeface="Inter"/>
              </a:rPr>
              <a:t>Koefisien angka kredit</a:t>
            </a:r>
            <a:r>
              <a:rPr lang="en">
                <a:solidFill>
                  <a:schemeClr val="dk1"/>
                </a:solidFill>
                <a:latin typeface="Inter"/>
                <a:ea typeface="Inter"/>
                <a:cs typeface="Inter"/>
                <a:sym typeface="Inter"/>
              </a:rPr>
              <a:t> dengan faktor pengali predikat kinerja.</a:t>
            </a:r>
            <a:endParaRPr>
              <a:solidFill>
                <a:schemeClr val="dk1"/>
              </a:solidFill>
              <a:latin typeface="Inter"/>
              <a:ea typeface="Inter"/>
              <a:cs typeface="Inter"/>
              <a:sym typeface="Inter"/>
            </a:endParaRPr>
          </a:p>
          <a:p>
            <a:pPr indent="0" lvl="0" marL="0" rtl="0" algn="l">
              <a:lnSpc>
                <a:spcPct val="100000"/>
              </a:lnSpc>
              <a:spcBef>
                <a:spcPts val="1200"/>
              </a:spcBef>
              <a:spcAft>
                <a:spcPts val="1200"/>
              </a:spcAft>
              <a:buNone/>
            </a:pPr>
            <a:r>
              <a:rPr lang="en">
                <a:solidFill>
                  <a:schemeClr val="dk1"/>
                </a:solidFill>
                <a:latin typeface="Inter"/>
                <a:ea typeface="Inter"/>
                <a:cs typeface="Inter"/>
                <a:sym typeface="Inter"/>
              </a:rPr>
              <a:t>Besaran angka kredit </a:t>
            </a:r>
            <a:r>
              <a:rPr b="1" lang="en">
                <a:solidFill>
                  <a:schemeClr val="dk1"/>
                </a:solidFill>
                <a:latin typeface="Inter"/>
                <a:ea typeface="Inter"/>
                <a:cs typeface="Inter"/>
                <a:sym typeface="Inter"/>
              </a:rPr>
              <a:t>tidak lagi </a:t>
            </a:r>
            <a:r>
              <a:rPr lang="en">
                <a:solidFill>
                  <a:schemeClr val="dk1"/>
                </a:solidFill>
                <a:latin typeface="Inter"/>
                <a:ea typeface="Inter"/>
                <a:cs typeface="Inter"/>
                <a:sym typeface="Inter"/>
              </a:rPr>
              <a:t>dipengaruhi oleh jumlah kegiatan yang dilaksanakan</a:t>
            </a:r>
            <a:endParaRPr>
              <a:solidFill>
                <a:schemeClr val="dk1"/>
              </a:solidFill>
              <a:latin typeface="Inter"/>
              <a:ea typeface="Inter"/>
              <a:cs typeface="Inter"/>
              <a:sym typeface="Inter"/>
            </a:endParaRPr>
          </a:p>
        </p:txBody>
      </p:sp>
      <p:sp>
        <p:nvSpPr>
          <p:cNvPr id="299" name="Google Shape;299;p60"/>
          <p:cNvSpPr txBox="1"/>
          <p:nvPr/>
        </p:nvSpPr>
        <p:spPr>
          <a:xfrm>
            <a:off x="298050" y="433375"/>
            <a:ext cx="44958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chemeClr val="dk1"/>
              </a:buClr>
              <a:buSzPts val="1100"/>
              <a:buFont typeface="Arial"/>
              <a:buNone/>
            </a:pPr>
            <a:r>
              <a:rPr b="1" lang="en" sz="2700">
                <a:solidFill>
                  <a:srgbClr val="1C4587"/>
                </a:solidFill>
                <a:latin typeface="Inter"/>
                <a:ea typeface="Inter"/>
                <a:cs typeface="Inter"/>
                <a:sym typeface="Inter"/>
              </a:rPr>
              <a:t>Bagaimana Angka Kredit </a:t>
            </a:r>
            <a:r>
              <a:rPr lang="en" sz="2100" u="sng">
                <a:solidFill>
                  <a:srgbClr val="1C4587"/>
                </a:solidFill>
                <a:latin typeface="Inter"/>
                <a:ea typeface="Inter"/>
                <a:cs typeface="Inter"/>
                <a:sym typeface="Inter"/>
              </a:rPr>
              <a:t>sekarang </a:t>
            </a:r>
            <a:r>
              <a:rPr lang="en" sz="2100">
                <a:solidFill>
                  <a:srgbClr val="1C4587"/>
                </a:solidFill>
                <a:latin typeface="Inter"/>
                <a:ea typeface="Inter"/>
                <a:cs typeface="Inter"/>
                <a:sym typeface="Inter"/>
              </a:rPr>
              <a:t>diperhitungkan?</a:t>
            </a:r>
            <a:endParaRPr sz="2100">
              <a:solidFill>
                <a:srgbClr val="1C4587"/>
              </a:solidFill>
              <a:latin typeface="Inter"/>
              <a:ea typeface="Inter"/>
              <a:cs typeface="Inter"/>
              <a:sym typeface="Inter"/>
            </a:endParaRPr>
          </a:p>
        </p:txBody>
      </p:sp>
      <p:sp>
        <p:nvSpPr>
          <p:cNvPr id="300" name="Google Shape;300;p60"/>
          <p:cNvSpPr/>
          <p:nvPr/>
        </p:nvSpPr>
        <p:spPr>
          <a:xfrm>
            <a:off x="5113075" y="0"/>
            <a:ext cx="40308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aphicFrame>
        <p:nvGraphicFramePr>
          <p:cNvPr id="301" name="Google Shape;301;p60"/>
          <p:cNvGraphicFramePr/>
          <p:nvPr/>
        </p:nvGraphicFramePr>
        <p:xfrm>
          <a:off x="5563250" y="1766161"/>
          <a:ext cx="3000000" cy="3000000"/>
        </p:xfrm>
        <a:graphic>
          <a:graphicData uri="http://schemas.openxmlformats.org/drawingml/2006/table">
            <a:tbl>
              <a:tblPr>
                <a:noFill/>
                <a:tableStyleId>{2253664E-4F55-4263-8658-A9E2F36D25DE}</a:tableStyleId>
              </a:tblPr>
              <a:tblGrid>
                <a:gridCol w="1630250"/>
                <a:gridCol w="1511675"/>
              </a:tblGrid>
              <a:tr h="114950">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Predikat Kinerja</a:t>
                      </a:r>
                      <a:endParaRPr b="1" sz="1000">
                        <a:solidFill>
                          <a:schemeClr val="lt1"/>
                        </a:solidFill>
                        <a:latin typeface="Inter"/>
                        <a:ea typeface="Inter"/>
                        <a:cs typeface="Inter"/>
                        <a:sym typeface="Inter"/>
                      </a:endParaRPr>
                    </a:p>
                  </a:txBody>
                  <a:tcPr marT="18275" marB="18275" marR="68575" marL="68575" anchor="ctr">
                    <a:solidFill>
                      <a:srgbClr val="013066"/>
                    </a:solidFill>
                  </a:tcPr>
                </a:tc>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 Faktor</a:t>
                      </a:r>
                      <a:br>
                        <a:rPr b="1" lang="en" sz="1000">
                          <a:solidFill>
                            <a:schemeClr val="lt1"/>
                          </a:solidFill>
                          <a:latin typeface="Inter"/>
                          <a:ea typeface="Inter"/>
                          <a:cs typeface="Inter"/>
                          <a:sym typeface="Inter"/>
                        </a:rPr>
                      </a:br>
                      <a:r>
                        <a:rPr b="1" lang="en" sz="1000">
                          <a:solidFill>
                            <a:schemeClr val="lt1"/>
                          </a:solidFill>
                          <a:latin typeface="Inter"/>
                          <a:ea typeface="Inter"/>
                          <a:cs typeface="Inter"/>
                          <a:sym typeface="Inter"/>
                        </a:rPr>
                        <a:t>Pengali</a:t>
                      </a:r>
                      <a:endParaRPr b="1" sz="1000">
                        <a:solidFill>
                          <a:schemeClr val="lt1"/>
                        </a:solidFill>
                        <a:latin typeface="Inter"/>
                        <a:ea typeface="Inter"/>
                        <a:cs typeface="Inter"/>
                        <a:sym typeface="Inter"/>
                      </a:endParaRPr>
                    </a:p>
                  </a:txBody>
                  <a:tcPr marT="18275" marB="18275" marR="68575" marL="68575" anchor="ctr">
                    <a:solidFill>
                      <a:srgbClr val="013066"/>
                    </a:solidFill>
                  </a:tcPr>
                </a:tc>
              </a:tr>
              <a:tr h="251575">
                <a:tc vMerge="1"/>
                <a:tc vMerge="1"/>
              </a:tr>
              <a:tr h="25775">
                <a:tc rowSpan="2">
                  <a:txBody>
                    <a:bodyPr/>
                    <a:lstStyle/>
                    <a:p>
                      <a:pPr indent="0" lvl="0" marL="0" rtl="0" algn="ctr">
                        <a:spcBef>
                          <a:spcPts val="0"/>
                        </a:spcBef>
                        <a:spcAft>
                          <a:spcPts val="0"/>
                        </a:spcAft>
                        <a:buNone/>
                      </a:pPr>
                      <a:r>
                        <a:rPr lang="en" sz="1000">
                          <a:latin typeface="Inter"/>
                          <a:ea typeface="Inter"/>
                          <a:cs typeface="Inter"/>
                          <a:sym typeface="Inter"/>
                        </a:rPr>
                        <a:t>Sangat Baik</a:t>
                      </a:r>
                      <a:endParaRPr sz="1000">
                        <a:solidFill>
                          <a:srgbClr val="000000"/>
                        </a:solidFill>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000">
                          <a:latin typeface="Inter"/>
                          <a:ea typeface="Inter"/>
                          <a:cs typeface="Inter"/>
                          <a:sym typeface="Inter"/>
                        </a:rPr>
                        <a:t>150%</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95250">
                <a:tc vMerge="1"/>
                <a:tc vMerge="1"/>
              </a:tr>
              <a:tr h="25775">
                <a:tc rowSpan="3">
                  <a:txBody>
                    <a:bodyPr/>
                    <a:lstStyle/>
                    <a:p>
                      <a:pPr indent="0" lvl="0" marL="0" rtl="0" algn="ctr">
                        <a:spcBef>
                          <a:spcPts val="0"/>
                        </a:spcBef>
                        <a:spcAft>
                          <a:spcPts val="0"/>
                        </a:spcAft>
                        <a:buNone/>
                      </a:pPr>
                      <a:r>
                        <a:rPr lang="en" sz="1000">
                          <a:latin typeface="Inter"/>
                          <a:ea typeface="Inter"/>
                          <a:cs typeface="Inter"/>
                          <a:sym typeface="Inter"/>
                        </a:rPr>
                        <a:t>Baik</a:t>
                      </a:r>
                      <a:endParaRPr sz="1000">
                        <a:solidFill>
                          <a:srgbClr val="000000"/>
                        </a:solidFill>
                        <a:latin typeface="Inter"/>
                        <a:ea typeface="Inter"/>
                        <a:cs typeface="Inter"/>
                        <a:sym typeface="Inter"/>
                      </a:endParaRPr>
                    </a:p>
                  </a:txBody>
                  <a:tcPr marT="18275" marB="18275" marR="68575" marL="68575" anchor="ctr">
                    <a:solidFill>
                      <a:schemeClr val="lt1"/>
                    </a:solidFill>
                  </a:tcPr>
                </a:tc>
                <a:tc rowSpan="3">
                  <a:txBody>
                    <a:bodyPr/>
                    <a:lstStyle/>
                    <a:p>
                      <a:pPr indent="0" lvl="0" marL="0" rtl="0" algn="ctr">
                        <a:spcBef>
                          <a:spcPts val="0"/>
                        </a:spcBef>
                        <a:spcAft>
                          <a:spcPts val="0"/>
                        </a:spcAft>
                        <a:buNone/>
                      </a:pPr>
                      <a:r>
                        <a:rPr lang="en" sz="1000">
                          <a:latin typeface="Inter"/>
                          <a:ea typeface="Inter"/>
                          <a:cs typeface="Inter"/>
                          <a:sym typeface="Inter"/>
                        </a:rPr>
                        <a:t>100%</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25775">
                <a:tc vMerge="1"/>
                <a:tc vMerge="1"/>
              </a:tr>
              <a:tr h="69475">
                <a:tc vMerge="1"/>
                <a:tc vMerge="1"/>
              </a:tr>
              <a:tr h="25775">
                <a:tc rowSpan="2">
                  <a:txBody>
                    <a:bodyPr/>
                    <a:lstStyle/>
                    <a:p>
                      <a:pPr indent="0" lvl="0" marL="0" rtl="0" algn="ctr">
                        <a:spcBef>
                          <a:spcPts val="0"/>
                        </a:spcBef>
                        <a:spcAft>
                          <a:spcPts val="0"/>
                        </a:spcAft>
                        <a:buNone/>
                      </a:pPr>
                      <a:r>
                        <a:rPr lang="en" sz="1000">
                          <a:latin typeface="Inter"/>
                          <a:ea typeface="Inter"/>
                          <a:cs typeface="Inter"/>
                          <a:sym typeface="Inter"/>
                        </a:rPr>
                        <a:t>Cukup</a:t>
                      </a:r>
                      <a:endParaRPr sz="1000">
                        <a:solidFill>
                          <a:srgbClr val="000000"/>
                        </a:solidFill>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000">
                          <a:latin typeface="Inter"/>
                          <a:ea typeface="Inter"/>
                          <a:cs typeface="Inter"/>
                          <a:sym typeface="Inter"/>
                        </a:rPr>
                        <a:t>75%</a:t>
                      </a:r>
                      <a:endParaRPr sz="1000">
                        <a:solidFill>
                          <a:srgbClr val="000000"/>
                        </a:solidFill>
                        <a:latin typeface="Inter"/>
                        <a:ea typeface="Inter"/>
                        <a:cs typeface="Inter"/>
                        <a:sym typeface="Inter"/>
                      </a:endParaRPr>
                    </a:p>
                  </a:txBody>
                  <a:tcPr marT="18275" marB="18275" marR="68575" marL="68575" anchor="ctr">
                    <a:lnB cap="flat" cmpd="sng" w="9525">
                      <a:solidFill>
                        <a:srgbClr val="9E9E9E"/>
                      </a:solidFill>
                      <a:prstDash val="solid"/>
                      <a:round/>
                      <a:headEnd len="sm" w="sm" type="none"/>
                      <a:tailEnd len="sm" w="sm" type="none"/>
                    </a:lnB>
                    <a:solidFill>
                      <a:schemeClr val="lt1"/>
                    </a:solidFill>
                  </a:tcPr>
                </a:tc>
              </a:tr>
              <a:tr h="95250">
                <a:tc vMerge="1"/>
                <a:tc vMerge="1"/>
              </a:tr>
              <a:tr h="25775">
                <a:tc rowSpan="2">
                  <a:txBody>
                    <a:bodyPr/>
                    <a:lstStyle/>
                    <a:p>
                      <a:pPr indent="0" lvl="0" marL="0" rtl="0" algn="ctr">
                        <a:spcBef>
                          <a:spcPts val="0"/>
                        </a:spcBef>
                        <a:spcAft>
                          <a:spcPts val="0"/>
                        </a:spcAft>
                        <a:buNone/>
                      </a:pPr>
                      <a:r>
                        <a:rPr lang="en" sz="1000">
                          <a:latin typeface="Inter"/>
                          <a:ea typeface="Inter"/>
                          <a:cs typeface="Inter"/>
                          <a:sym typeface="Inter"/>
                        </a:rPr>
                        <a:t>Kurang</a:t>
                      </a:r>
                      <a:endParaRPr sz="1000">
                        <a:solidFill>
                          <a:srgbClr val="000000"/>
                        </a:solidFill>
                        <a:latin typeface="Inter"/>
                        <a:ea typeface="Inter"/>
                        <a:cs typeface="Inter"/>
                        <a:sym typeface="Inter"/>
                      </a:endParaRPr>
                    </a:p>
                  </a:txBody>
                  <a:tcPr marT="18275" marB="18275" marR="68575" marL="68575" anchor="ctr">
                    <a:lnR cap="flat" cmpd="sng" w="9525">
                      <a:solidFill>
                        <a:srgbClr val="9E9E9E"/>
                      </a:solidFill>
                      <a:prstDash val="solid"/>
                      <a:round/>
                      <a:headEnd len="sm" w="sm" type="none"/>
                      <a:tailEnd len="sm" w="sm" type="none"/>
                    </a:lnR>
                    <a:solidFill>
                      <a:schemeClr val="lt1"/>
                    </a:solidFill>
                  </a:tcPr>
                </a:tc>
                <a:tc rowSpan="2">
                  <a:txBody>
                    <a:bodyPr/>
                    <a:lstStyle/>
                    <a:p>
                      <a:pPr indent="0" lvl="0" marL="0" rtl="0" algn="ctr">
                        <a:spcBef>
                          <a:spcPts val="0"/>
                        </a:spcBef>
                        <a:spcAft>
                          <a:spcPts val="0"/>
                        </a:spcAft>
                        <a:buNone/>
                      </a:pPr>
                      <a:r>
                        <a:rPr lang="en" sz="1000">
                          <a:latin typeface="Inter"/>
                          <a:ea typeface="Inter"/>
                          <a:cs typeface="Inter"/>
                          <a:sym typeface="Inter"/>
                        </a:rPr>
                        <a:t>50%</a:t>
                      </a:r>
                      <a:endParaRPr sz="1000">
                        <a:solidFill>
                          <a:srgbClr val="000000"/>
                        </a:solidFill>
                        <a:latin typeface="Inter"/>
                        <a:ea typeface="Inter"/>
                        <a:cs typeface="Inter"/>
                        <a:sym typeface="Inter"/>
                      </a:endParaRPr>
                    </a:p>
                  </a:txBody>
                  <a:tcPr marT="18275" marB="182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95250">
                <a:tc vMerge="1"/>
                <a:tc vMerge="1"/>
              </a:tr>
              <a:tr h="115825">
                <a:tc>
                  <a:txBody>
                    <a:bodyPr/>
                    <a:lstStyle/>
                    <a:p>
                      <a:pPr indent="0" lvl="0" marL="0" rtl="0" algn="ctr">
                        <a:spcBef>
                          <a:spcPts val="0"/>
                        </a:spcBef>
                        <a:spcAft>
                          <a:spcPts val="0"/>
                        </a:spcAft>
                        <a:buNone/>
                      </a:pPr>
                      <a:r>
                        <a:rPr lang="en" sz="1000">
                          <a:latin typeface="Inter"/>
                          <a:ea typeface="Inter"/>
                          <a:cs typeface="Inter"/>
                          <a:sym typeface="Inter"/>
                        </a:rPr>
                        <a:t>Sangat Kurang</a:t>
                      </a:r>
                      <a:endParaRPr sz="1000">
                        <a:solidFill>
                          <a:srgbClr val="000000"/>
                        </a:solidFill>
                        <a:latin typeface="Inter"/>
                        <a:ea typeface="Inter"/>
                        <a:cs typeface="Inter"/>
                        <a:sym typeface="Inter"/>
                      </a:endParaRPr>
                    </a:p>
                  </a:txBody>
                  <a:tcPr marT="18275" marB="18275" marR="68575" marL="68575" anchor="ctr">
                    <a:lnR cap="flat" cmpd="sng" w="9525">
                      <a:solidFill>
                        <a:srgbClr val="9E9E9E"/>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None/>
                      </a:pPr>
                      <a:r>
                        <a:rPr lang="en" sz="1000">
                          <a:latin typeface="Inter"/>
                          <a:ea typeface="Inter"/>
                          <a:cs typeface="Inter"/>
                          <a:sym typeface="Inter"/>
                        </a:rPr>
                        <a:t>25%</a:t>
                      </a:r>
                      <a:endParaRPr sz="1000">
                        <a:solidFill>
                          <a:srgbClr val="000000"/>
                        </a:solidFill>
                        <a:latin typeface="Inter"/>
                        <a:ea typeface="Inter"/>
                        <a:cs typeface="Inter"/>
                        <a:sym typeface="Inter"/>
                      </a:endParaRPr>
                    </a:p>
                  </a:txBody>
                  <a:tcPr marT="18275" marB="182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r>
            </a:tbl>
          </a:graphicData>
        </a:graphic>
      </p:graphicFrame>
      <p:graphicFrame>
        <p:nvGraphicFramePr>
          <p:cNvPr id="302" name="Google Shape;302;p60"/>
          <p:cNvGraphicFramePr/>
          <p:nvPr/>
        </p:nvGraphicFramePr>
        <p:xfrm>
          <a:off x="5563250" y="3379736"/>
          <a:ext cx="3000000" cy="3000000"/>
        </p:xfrm>
        <a:graphic>
          <a:graphicData uri="http://schemas.openxmlformats.org/drawingml/2006/table">
            <a:tbl>
              <a:tblPr>
                <a:noFill/>
                <a:tableStyleId>{2253664E-4F55-4263-8658-A9E2F36D25DE}</a:tableStyleId>
              </a:tblPr>
              <a:tblGrid>
                <a:gridCol w="1734400"/>
                <a:gridCol w="1407525"/>
              </a:tblGrid>
              <a:tr h="113325">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Jenjang</a:t>
                      </a:r>
                      <a:endParaRPr b="1" sz="1000">
                        <a:solidFill>
                          <a:schemeClr val="lt1"/>
                        </a:solidFill>
                        <a:latin typeface="Inter"/>
                        <a:ea typeface="Inter"/>
                        <a:cs typeface="Inter"/>
                        <a:sym typeface="Inter"/>
                      </a:endParaRPr>
                    </a:p>
                  </a:txBody>
                  <a:tcPr marT="18275" marB="18275" marR="68575" marL="68575" anchor="ctr">
                    <a:solidFill>
                      <a:srgbClr val="013066"/>
                    </a:solidFill>
                  </a:tcPr>
                </a:tc>
                <a:tc rowSpan="2">
                  <a:txBody>
                    <a:bodyPr/>
                    <a:lstStyle/>
                    <a:p>
                      <a:pPr indent="0" lvl="0" marL="0" rtl="0" algn="ctr">
                        <a:spcBef>
                          <a:spcPts val="0"/>
                        </a:spcBef>
                        <a:spcAft>
                          <a:spcPts val="0"/>
                        </a:spcAft>
                        <a:buNone/>
                      </a:pPr>
                      <a:r>
                        <a:rPr b="1" lang="en" sz="1000">
                          <a:solidFill>
                            <a:schemeClr val="lt1"/>
                          </a:solidFill>
                          <a:latin typeface="Inter"/>
                          <a:ea typeface="Inter"/>
                          <a:cs typeface="Inter"/>
                          <a:sym typeface="Inter"/>
                        </a:rPr>
                        <a:t>Koefisien Angka Kredit Tahunan</a:t>
                      </a:r>
                      <a:endParaRPr b="1" sz="1000">
                        <a:solidFill>
                          <a:schemeClr val="lt1"/>
                        </a:solidFill>
                        <a:latin typeface="Inter"/>
                        <a:ea typeface="Inter"/>
                        <a:cs typeface="Inter"/>
                        <a:sym typeface="Inter"/>
                      </a:endParaRPr>
                    </a:p>
                  </a:txBody>
                  <a:tcPr marT="18275" marB="18275" marR="68575" marL="68575" anchor="ctr">
                    <a:solidFill>
                      <a:srgbClr val="013066"/>
                    </a:solidFill>
                  </a:tcPr>
                </a:tc>
              </a:tr>
              <a:tr h="251575">
                <a:tc vMerge="1"/>
                <a:tc vMerge="1"/>
              </a:tr>
              <a:tr h="25775">
                <a:tc rowSpan="2">
                  <a:txBody>
                    <a:bodyPr/>
                    <a:lstStyle/>
                    <a:p>
                      <a:pPr indent="0" lvl="0" marL="0" rtl="0" algn="just">
                        <a:spcBef>
                          <a:spcPts val="0"/>
                        </a:spcBef>
                        <a:spcAft>
                          <a:spcPts val="0"/>
                        </a:spcAft>
                        <a:buNone/>
                      </a:pPr>
                      <a:r>
                        <a:rPr lang="en" sz="1000">
                          <a:latin typeface="Inter"/>
                          <a:ea typeface="Inter"/>
                          <a:cs typeface="Inter"/>
                          <a:sym typeface="Inter"/>
                        </a:rPr>
                        <a:t>Ahli Pertama</a:t>
                      </a:r>
                      <a:endParaRPr sz="10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000">
                          <a:solidFill>
                            <a:srgbClr val="000000"/>
                          </a:solidFill>
                          <a:latin typeface="Inter"/>
                          <a:ea typeface="Inter"/>
                          <a:cs typeface="Inter"/>
                          <a:sym typeface="Inter"/>
                        </a:rPr>
                        <a:t>12,5</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95250">
                <a:tc vMerge="1"/>
                <a:tc vMerge="1"/>
              </a:tr>
              <a:tr h="25775">
                <a:tc rowSpan="3">
                  <a:txBody>
                    <a:bodyPr/>
                    <a:lstStyle/>
                    <a:p>
                      <a:pPr indent="0" lvl="0" marL="0" rtl="0" algn="just">
                        <a:spcBef>
                          <a:spcPts val="0"/>
                        </a:spcBef>
                        <a:spcAft>
                          <a:spcPts val="0"/>
                        </a:spcAft>
                        <a:buNone/>
                      </a:pPr>
                      <a:r>
                        <a:rPr lang="en" sz="1000">
                          <a:latin typeface="Inter"/>
                          <a:ea typeface="Inter"/>
                          <a:cs typeface="Inter"/>
                          <a:sym typeface="Inter"/>
                        </a:rPr>
                        <a:t>Ahli Muda</a:t>
                      </a:r>
                      <a:endParaRPr sz="1000">
                        <a:latin typeface="Inter"/>
                        <a:ea typeface="Inter"/>
                        <a:cs typeface="Inter"/>
                        <a:sym typeface="Inter"/>
                      </a:endParaRPr>
                    </a:p>
                  </a:txBody>
                  <a:tcPr marT="18275" marB="18275" marR="68575" marL="68575" anchor="ctr">
                    <a:solidFill>
                      <a:schemeClr val="lt1"/>
                    </a:solidFill>
                  </a:tcPr>
                </a:tc>
                <a:tc rowSpan="3">
                  <a:txBody>
                    <a:bodyPr/>
                    <a:lstStyle/>
                    <a:p>
                      <a:pPr indent="0" lvl="0" marL="0" rtl="0" algn="ctr">
                        <a:spcBef>
                          <a:spcPts val="0"/>
                        </a:spcBef>
                        <a:spcAft>
                          <a:spcPts val="0"/>
                        </a:spcAft>
                        <a:buNone/>
                      </a:pPr>
                      <a:r>
                        <a:rPr lang="en" sz="1000">
                          <a:solidFill>
                            <a:srgbClr val="000000"/>
                          </a:solidFill>
                          <a:latin typeface="Inter"/>
                          <a:ea typeface="Inter"/>
                          <a:cs typeface="Inter"/>
                          <a:sym typeface="Inter"/>
                        </a:rPr>
                        <a:t>25</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25775">
                <a:tc vMerge="1"/>
                <a:tc vMerge="1"/>
              </a:tr>
              <a:tr h="69475">
                <a:tc vMerge="1"/>
                <a:tc vMerge="1"/>
              </a:tr>
              <a:tr h="25775">
                <a:tc rowSpan="2">
                  <a:txBody>
                    <a:bodyPr/>
                    <a:lstStyle/>
                    <a:p>
                      <a:pPr indent="0" lvl="0" marL="0" rtl="0" algn="just">
                        <a:spcBef>
                          <a:spcPts val="0"/>
                        </a:spcBef>
                        <a:spcAft>
                          <a:spcPts val="0"/>
                        </a:spcAft>
                        <a:buNone/>
                      </a:pPr>
                      <a:r>
                        <a:rPr lang="en" sz="1000">
                          <a:latin typeface="Inter"/>
                          <a:ea typeface="Inter"/>
                          <a:cs typeface="Inter"/>
                          <a:sym typeface="Inter"/>
                        </a:rPr>
                        <a:t>Ahli Madya</a:t>
                      </a:r>
                      <a:endParaRPr sz="10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000">
                          <a:solidFill>
                            <a:srgbClr val="000000"/>
                          </a:solidFill>
                          <a:latin typeface="Inter"/>
                          <a:ea typeface="Inter"/>
                          <a:cs typeface="Inter"/>
                          <a:sym typeface="Inter"/>
                        </a:rPr>
                        <a:t>37,5</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95250">
                <a:tc vMerge="1"/>
                <a:tc vMerge="1"/>
              </a:tr>
              <a:tr h="25775">
                <a:tc rowSpan="2">
                  <a:txBody>
                    <a:bodyPr/>
                    <a:lstStyle/>
                    <a:p>
                      <a:pPr indent="0" lvl="0" marL="0" rtl="0" algn="just">
                        <a:spcBef>
                          <a:spcPts val="0"/>
                        </a:spcBef>
                        <a:spcAft>
                          <a:spcPts val="0"/>
                        </a:spcAft>
                        <a:buNone/>
                      </a:pPr>
                      <a:r>
                        <a:rPr lang="en" sz="1000">
                          <a:latin typeface="Inter"/>
                          <a:ea typeface="Inter"/>
                          <a:cs typeface="Inter"/>
                          <a:sym typeface="Inter"/>
                        </a:rPr>
                        <a:t>Ahli Utama</a:t>
                      </a:r>
                      <a:endParaRPr sz="1000">
                        <a:latin typeface="Inter"/>
                        <a:ea typeface="Inter"/>
                        <a:cs typeface="Inter"/>
                        <a:sym typeface="Inter"/>
                      </a:endParaRPr>
                    </a:p>
                  </a:txBody>
                  <a:tcPr marT="18275" marB="18275" marR="68575" marL="68575" anchor="ctr">
                    <a:solidFill>
                      <a:schemeClr val="lt1"/>
                    </a:solidFill>
                  </a:tcPr>
                </a:tc>
                <a:tc rowSpan="2">
                  <a:txBody>
                    <a:bodyPr/>
                    <a:lstStyle/>
                    <a:p>
                      <a:pPr indent="0" lvl="0" marL="0" rtl="0" algn="ctr">
                        <a:spcBef>
                          <a:spcPts val="0"/>
                        </a:spcBef>
                        <a:spcAft>
                          <a:spcPts val="0"/>
                        </a:spcAft>
                        <a:buNone/>
                      </a:pPr>
                      <a:r>
                        <a:rPr lang="en" sz="1000">
                          <a:solidFill>
                            <a:srgbClr val="000000"/>
                          </a:solidFill>
                          <a:latin typeface="Inter"/>
                          <a:ea typeface="Inter"/>
                          <a:cs typeface="Inter"/>
                          <a:sym typeface="Inter"/>
                        </a:rPr>
                        <a:t>50</a:t>
                      </a:r>
                      <a:endParaRPr sz="1000">
                        <a:solidFill>
                          <a:srgbClr val="000000"/>
                        </a:solidFill>
                        <a:latin typeface="Inter"/>
                        <a:ea typeface="Inter"/>
                        <a:cs typeface="Inter"/>
                        <a:sym typeface="Inter"/>
                      </a:endParaRPr>
                    </a:p>
                  </a:txBody>
                  <a:tcPr marT="18275" marB="18275" marR="68575" marL="68575" anchor="ctr">
                    <a:solidFill>
                      <a:schemeClr val="lt1"/>
                    </a:solidFill>
                  </a:tcPr>
                </a:tc>
              </a:tr>
              <a:tr h="95250">
                <a:tc vMerge="1"/>
                <a:tc vMerge="1"/>
              </a:tr>
            </a:tbl>
          </a:graphicData>
        </a:graphic>
      </p:graphicFrame>
      <p:sp>
        <p:nvSpPr>
          <p:cNvPr id="303" name="Google Shape;303;p60"/>
          <p:cNvSpPr txBox="1"/>
          <p:nvPr>
            <p:ph idx="1" type="body"/>
          </p:nvPr>
        </p:nvSpPr>
        <p:spPr>
          <a:xfrm>
            <a:off x="5453825" y="355513"/>
            <a:ext cx="2581800" cy="110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200">
                <a:solidFill>
                  <a:schemeClr val="dk1"/>
                </a:solidFill>
                <a:latin typeface="Inter"/>
                <a:ea typeface="Inter"/>
                <a:cs typeface="Inter"/>
                <a:sym typeface="Inter"/>
              </a:rPr>
              <a:t>Contoh simulasi:</a:t>
            </a:r>
            <a:br>
              <a:rPr lang="en" sz="1200">
                <a:solidFill>
                  <a:schemeClr val="dk1"/>
                </a:solidFill>
                <a:latin typeface="Inter"/>
                <a:ea typeface="Inter"/>
                <a:cs typeface="Inter"/>
                <a:sym typeface="Inter"/>
              </a:rPr>
            </a:br>
            <a:r>
              <a:rPr lang="en" sz="1200">
                <a:solidFill>
                  <a:schemeClr val="dk1"/>
                </a:solidFill>
                <a:latin typeface="Inter"/>
                <a:ea typeface="Inter"/>
                <a:cs typeface="Inter"/>
                <a:sym typeface="Inter"/>
              </a:rPr>
              <a:t>Predikat Kinerja 	: Sangat Baik</a:t>
            </a:r>
            <a:endParaRPr sz="1200">
              <a:solidFill>
                <a:schemeClr val="dk1"/>
              </a:solidFill>
              <a:latin typeface="Inter"/>
              <a:ea typeface="Inter"/>
              <a:cs typeface="Inter"/>
              <a:sym typeface="Inter"/>
            </a:endParaRPr>
          </a:p>
          <a:p>
            <a:pPr indent="0" lvl="0" marL="0" rtl="0" algn="l">
              <a:lnSpc>
                <a:spcPct val="100000"/>
              </a:lnSpc>
              <a:spcBef>
                <a:spcPts val="0"/>
              </a:spcBef>
              <a:spcAft>
                <a:spcPts val="0"/>
              </a:spcAft>
              <a:buNone/>
            </a:pPr>
            <a:r>
              <a:rPr lang="en" sz="1200">
                <a:solidFill>
                  <a:schemeClr val="dk1"/>
                </a:solidFill>
                <a:latin typeface="Inter"/>
                <a:ea typeface="Inter"/>
                <a:cs typeface="Inter"/>
                <a:sym typeface="Inter"/>
              </a:rPr>
              <a:t>Jenjang		: Ahli Muda</a:t>
            </a:r>
            <a:endParaRPr sz="1200">
              <a:solidFill>
                <a:schemeClr val="dk1"/>
              </a:solidFill>
              <a:latin typeface="Inter"/>
              <a:ea typeface="Inter"/>
              <a:cs typeface="Inter"/>
              <a:sym typeface="Inter"/>
            </a:endParaRPr>
          </a:p>
          <a:p>
            <a:pPr indent="0" lvl="0" marL="0" rtl="0" algn="l">
              <a:lnSpc>
                <a:spcPct val="100000"/>
              </a:lnSpc>
              <a:spcBef>
                <a:spcPts val="0"/>
              </a:spcBef>
              <a:spcAft>
                <a:spcPts val="0"/>
              </a:spcAft>
              <a:buNone/>
            </a:pPr>
            <a:r>
              <a:t/>
            </a:r>
            <a:endParaRPr sz="1200">
              <a:solidFill>
                <a:schemeClr val="dk1"/>
              </a:solidFill>
              <a:latin typeface="Inter"/>
              <a:ea typeface="Inter"/>
              <a:cs typeface="Inter"/>
              <a:sym typeface="Inter"/>
            </a:endParaRPr>
          </a:p>
          <a:p>
            <a:pPr indent="0" lvl="0" marL="0" rtl="0" algn="l">
              <a:lnSpc>
                <a:spcPct val="100000"/>
              </a:lnSpc>
              <a:spcBef>
                <a:spcPts val="0"/>
              </a:spcBef>
              <a:spcAft>
                <a:spcPts val="0"/>
              </a:spcAft>
              <a:buNone/>
            </a:pPr>
            <a:r>
              <a:rPr lang="en" sz="1200">
                <a:solidFill>
                  <a:schemeClr val="dk1"/>
                </a:solidFill>
                <a:latin typeface="Inter"/>
                <a:ea typeface="Inter"/>
                <a:cs typeface="Inter"/>
                <a:sym typeface="Inter"/>
              </a:rPr>
              <a:t>Angka Kredit = 25 x 150% = </a:t>
            </a:r>
            <a:r>
              <a:rPr b="1" lang="en" sz="1200">
                <a:solidFill>
                  <a:schemeClr val="dk1"/>
                </a:solidFill>
                <a:latin typeface="Inter"/>
                <a:ea typeface="Inter"/>
                <a:cs typeface="Inter"/>
                <a:sym typeface="Inter"/>
              </a:rPr>
              <a:t>37,5</a:t>
            </a:r>
            <a:endParaRPr sz="1200">
              <a:solidFill>
                <a:schemeClr val="dk1"/>
              </a:solidFill>
              <a:latin typeface="Inter Medium"/>
              <a:ea typeface="Inter Medium"/>
              <a:cs typeface="Inter Medium"/>
              <a:sym typeface="Inter Medium"/>
            </a:endParaRPr>
          </a:p>
        </p:txBody>
      </p:sp>
      <p:sp>
        <p:nvSpPr>
          <p:cNvPr id="304" name="Google Shape;304;p60"/>
          <p:cNvSpPr/>
          <p:nvPr/>
        </p:nvSpPr>
        <p:spPr>
          <a:xfrm>
            <a:off x="390975" y="1540150"/>
            <a:ext cx="1113600" cy="618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Inter"/>
                <a:ea typeface="Inter"/>
                <a:cs typeface="Inter"/>
                <a:sym typeface="Inter"/>
              </a:rPr>
              <a:t>Penilaian</a:t>
            </a:r>
            <a:endParaRPr b="1" sz="1000">
              <a:solidFill>
                <a:schemeClr val="lt1"/>
              </a:solidFill>
              <a:latin typeface="Inter"/>
              <a:ea typeface="Inter"/>
              <a:cs typeface="Inter"/>
              <a:sym typeface="Inter"/>
            </a:endParaRPr>
          </a:p>
          <a:p>
            <a:pPr indent="0" lvl="0" marL="0" rtl="0" algn="ctr">
              <a:spcBef>
                <a:spcPts val="0"/>
              </a:spcBef>
              <a:spcAft>
                <a:spcPts val="0"/>
              </a:spcAft>
              <a:buNone/>
            </a:pPr>
            <a:r>
              <a:rPr b="1" lang="en" sz="1000">
                <a:solidFill>
                  <a:schemeClr val="lt1"/>
                </a:solidFill>
                <a:latin typeface="Inter"/>
                <a:ea typeface="Inter"/>
                <a:cs typeface="Inter"/>
                <a:sym typeface="Inter"/>
              </a:rPr>
              <a:t>Kinerja Pegawai</a:t>
            </a:r>
            <a:endParaRPr b="1" sz="1000">
              <a:solidFill>
                <a:schemeClr val="lt1"/>
              </a:solidFill>
              <a:latin typeface="Inter"/>
              <a:ea typeface="Inter"/>
              <a:cs typeface="Inter"/>
              <a:sym typeface="Inter"/>
            </a:endParaRPr>
          </a:p>
        </p:txBody>
      </p:sp>
      <p:sp>
        <p:nvSpPr>
          <p:cNvPr id="305" name="Google Shape;305;p60"/>
          <p:cNvSpPr/>
          <p:nvPr/>
        </p:nvSpPr>
        <p:spPr>
          <a:xfrm rot="-5400000">
            <a:off x="1587575" y="1759663"/>
            <a:ext cx="280200" cy="239700"/>
          </a:xfrm>
          <a:prstGeom prst="downArrow">
            <a:avLst>
              <a:gd fmla="val 50000" name="adj1"/>
              <a:gd fmla="val 50000" name="adj2"/>
            </a:avLst>
          </a:prstGeom>
          <a:solidFill>
            <a:srgbClr val="1C4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06" name="Google Shape;306;p60"/>
          <p:cNvSpPr/>
          <p:nvPr/>
        </p:nvSpPr>
        <p:spPr>
          <a:xfrm>
            <a:off x="1950775" y="1540150"/>
            <a:ext cx="1113600" cy="618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Inter"/>
                <a:ea typeface="Inter"/>
                <a:cs typeface="Inter"/>
                <a:sym typeface="Inter"/>
              </a:rPr>
              <a:t>Penetapan Predikat Kinerja</a:t>
            </a:r>
            <a:endParaRPr b="1" sz="1000">
              <a:solidFill>
                <a:schemeClr val="lt1"/>
              </a:solidFill>
              <a:latin typeface="Inter"/>
              <a:ea typeface="Inter"/>
              <a:cs typeface="Inter"/>
              <a:sym typeface="Inter"/>
            </a:endParaRPr>
          </a:p>
        </p:txBody>
      </p:sp>
      <p:sp>
        <p:nvSpPr>
          <p:cNvPr id="307" name="Google Shape;307;p60"/>
          <p:cNvSpPr/>
          <p:nvPr/>
        </p:nvSpPr>
        <p:spPr>
          <a:xfrm rot="-5400000">
            <a:off x="3144750" y="1759663"/>
            <a:ext cx="280200" cy="239700"/>
          </a:xfrm>
          <a:prstGeom prst="downArrow">
            <a:avLst>
              <a:gd fmla="val 50000" name="adj1"/>
              <a:gd fmla="val 50000" name="adj2"/>
            </a:avLst>
          </a:prstGeom>
          <a:solidFill>
            <a:srgbClr val="1C4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08" name="Google Shape;308;p60"/>
          <p:cNvSpPr/>
          <p:nvPr/>
        </p:nvSpPr>
        <p:spPr>
          <a:xfrm>
            <a:off x="3505325" y="1540150"/>
            <a:ext cx="1113600" cy="618300"/>
          </a:xfrm>
          <a:prstGeom prst="roundRect">
            <a:avLst>
              <a:gd fmla="val 16667" name="adj"/>
            </a:avLst>
          </a:prstGeom>
          <a:solidFill>
            <a:srgbClr val="1C4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Inter"/>
                <a:ea typeface="Inter"/>
                <a:cs typeface="Inter"/>
                <a:sym typeface="Inter"/>
              </a:rPr>
              <a:t>Konversi ke Angka Kredit</a:t>
            </a:r>
            <a:endParaRPr b="1" sz="1000">
              <a:solidFill>
                <a:schemeClr val="lt1"/>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312" name="Shape 312"/>
        <p:cNvGrpSpPr/>
        <p:nvPr/>
      </p:nvGrpSpPr>
      <p:grpSpPr>
        <a:xfrm>
          <a:off x="0" y="0"/>
          <a:ext cx="0" cy="0"/>
          <a:chOff x="0" y="0"/>
          <a:chExt cx="0" cy="0"/>
        </a:xfrm>
      </p:grpSpPr>
      <p:sp>
        <p:nvSpPr>
          <p:cNvPr id="313" name="Google Shape;313;p61"/>
          <p:cNvSpPr/>
          <p:nvPr/>
        </p:nvSpPr>
        <p:spPr>
          <a:xfrm>
            <a:off x="277575" y="1465800"/>
            <a:ext cx="3719700" cy="1135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Inter"/>
                <a:ea typeface="Inter"/>
                <a:cs typeface="Inter"/>
                <a:sym typeface="Inter"/>
              </a:rPr>
              <a:t>Bagi Pegawai</a:t>
            </a:r>
            <a:endParaRPr b="1"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0" lvl="0" marL="0" rtl="0" algn="l">
              <a:spcBef>
                <a:spcPts val="0"/>
              </a:spcBef>
              <a:spcAft>
                <a:spcPts val="0"/>
              </a:spcAft>
              <a:buNone/>
            </a:pPr>
            <a:r>
              <a:rPr lang="en" sz="1200">
                <a:latin typeface="Inter"/>
                <a:ea typeface="Inter"/>
                <a:cs typeface="Inter"/>
                <a:sym typeface="Inter"/>
              </a:rPr>
              <a:t>Alat dalam merencanakan, melaksanakan, dan meningkatkan kinerja sesuai </a:t>
            </a:r>
            <a:r>
              <a:rPr b="1" lang="en" sz="1200">
                <a:latin typeface="Inter"/>
                <a:ea typeface="Inter"/>
                <a:cs typeface="Inter"/>
                <a:sym typeface="Inter"/>
              </a:rPr>
              <a:t>ekspektasi pimpinan </a:t>
            </a:r>
            <a:endParaRPr b="1" sz="1200">
              <a:latin typeface="Inter"/>
              <a:ea typeface="Inter"/>
              <a:cs typeface="Inter"/>
              <a:sym typeface="Inter"/>
            </a:endParaRPr>
          </a:p>
        </p:txBody>
      </p:sp>
      <p:sp>
        <p:nvSpPr>
          <p:cNvPr id="314" name="Google Shape;314;p61"/>
          <p:cNvSpPr/>
          <p:nvPr/>
        </p:nvSpPr>
        <p:spPr>
          <a:xfrm>
            <a:off x="277575" y="2674090"/>
            <a:ext cx="3719700" cy="1135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latin typeface="Inter"/>
                <a:ea typeface="Inter"/>
                <a:cs typeface="Inter"/>
                <a:sym typeface="Inter"/>
              </a:rPr>
              <a:t>Bagi Pimpinan </a:t>
            </a:r>
            <a:endParaRPr b="1" sz="1100">
              <a:latin typeface="Inter"/>
              <a:ea typeface="Inter"/>
              <a:cs typeface="Inter"/>
              <a:sym typeface="Inter"/>
            </a:endParaRPr>
          </a:p>
          <a:p>
            <a:pPr indent="0" lvl="0" marL="0" rtl="0" algn="l">
              <a:spcBef>
                <a:spcPts val="0"/>
              </a:spcBef>
              <a:spcAft>
                <a:spcPts val="0"/>
              </a:spcAft>
              <a:buNone/>
            </a:pPr>
            <a:r>
              <a:t/>
            </a:r>
            <a:endParaRPr sz="1100">
              <a:latin typeface="Inter"/>
              <a:ea typeface="Inter"/>
              <a:cs typeface="Inter"/>
              <a:sym typeface="Inter"/>
            </a:endParaRPr>
          </a:p>
          <a:p>
            <a:pPr indent="0" lvl="0" marL="0" rtl="0" algn="l">
              <a:spcBef>
                <a:spcPts val="0"/>
              </a:spcBef>
              <a:spcAft>
                <a:spcPts val="0"/>
              </a:spcAft>
              <a:buNone/>
            </a:pPr>
            <a:r>
              <a:rPr lang="en" sz="1100">
                <a:latin typeface="Inter"/>
                <a:ea typeface="Inter"/>
                <a:cs typeface="Inter"/>
                <a:sym typeface="Inter"/>
              </a:rPr>
              <a:t>Alat dalam mengelola kinerja pegawai secara individu dan kolektif agar bisa berdaya mencapai </a:t>
            </a:r>
            <a:r>
              <a:rPr b="1" lang="en" sz="1100">
                <a:latin typeface="Inter"/>
                <a:ea typeface="Inter"/>
                <a:cs typeface="Inter"/>
                <a:sym typeface="Inter"/>
              </a:rPr>
              <a:t>tujuan dan sasaran organisasi</a:t>
            </a:r>
            <a:endParaRPr b="1" sz="1100">
              <a:latin typeface="Inter"/>
              <a:ea typeface="Inter"/>
              <a:cs typeface="Inter"/>
              <a:sym typeface="Inter"/>
            </a:endParaRPr>
          </a:p>
        </p:txBody>
      </p:sp>
      <p:sp>
        <p:nvSpPr>
          <p:cNvPr id="315" name="Google Shape;315;p61"/>
          <p:cNvSpPr/>
          <p:nvPr/>
        </p:nvSpPr>
        <p:spPr>
          <a:xfrm>
            <a:off x="5665175" y="1896900"/>
            <a:ext cx="3038100" cy="2577900"/>
          </a:xfrm>
          <a:prstGeom prst="roundRect">
            <a:avLst>
              <a:gd fmla="val 16667" name="adj"/>
            </a:avLst>
          </a:prstGeom>
          <a:solidFill>
            <a:srgbClr val="DDE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latin typeface="Inter"/>
                <a:ea typeface="Inter"/>
                <a:cs typeface="Inter"/>
                <a:sym typeface="Inter"/>
              </a:rPr>
              <a:t>Transformasi</a:t>
            </a:r>
            <a:endParaRPr b="1" sz="2300">
              <a:latin typeface="Inter"/>
              <a:ea typeface="Inter"/>
              <a:cs typeface="Inter"/>
              <a:sym typeface="Inter"/>
            </a:endParaRPr>
          </a:p>
          <a:p>
            <a:pPr indent="0" lvl="0" marL="0" rtl="0" algn="l">
              <a:spcBef>
                <a:spcPts val="0"/>
              </a:spcBef>
              <a:spcAft>
                <a:spcPts val="0"/>
              </a:spcAft>
              <a:buNone/>
            </a:pPr>
            <a:r>
              <a:rPr b="1" lang="en" sz="2300">
                <a:latin typeface="Inter"/>
                <a:ea typeface="Inter"/>
                <a:cs typeface="Inter"/>
                <a:sym typeface="Inter"/>
              </a:rPr>
              <a:t>Pembelajaran</a:t>
            </a:r>
            <a:endParaRPr b="1" sz="2300">
              <a:latin typeface="Inter"/>
              <a:ea typeface="Inter"/>
              <a:cs typeface="Inter"/>
              <a:sym typeface="Inter"/>
            </a:endParaRPr>
          </a:p>
          <a:p>
            <a:pPr indent="0" lvl="0" marL="0" rtl="0" algn="l">
              <a:spcBef>
                <a:spcPts val="0"/>
              </a:spcBef>
              <a:spcAft>
                <a:spcPts val="0"/>
              </a:spcAft>
              <a:buNone/>
            </a:pPr>
            <a:r>
              <a:t/>
            </a:r>
            <a:endParaRPr b="1" sz="1200">
              <a:latin typeface="Inter"/>
              <a:ea typeface="Inter"/>
              <a:cs typeface="Inter"/>
              <a:sym typeface="Inter"/>
            </a:endParaRPr>
          </a:p>
          <a:p>
            <a:pPr indent="0" lvl="0" marL="0" rtl="0" algn="l">
              <a:spcBef>
                <a:spcPts val="0"/>
              </a:spcBef>
              <a:spcAft>
                <a:spcPts val="0"/>
              </a:spcAft>
              <a:buNone/>
            </a:pPr>
            <a:r>
              <a:rPr lang="en" sz="1200">
                <a:solidFill>
                  <a:schemeClr val="dk1"/>
                </a:solidFill>
                <a:latin typeface="Inter"/>
                <a:ea typeface="Inter"/>
                <a:cs typeface="Inter"/>
                <a:sym typeface="Inter"/>
              </a:rPr>
              <a:t>Semua pegawai mendapatkan pengakuan atas kinerjanya yang menunjang </a:t>
            </a:r>
            <a:r>
              <a:rPr b="1" lang="en" sz="1200">
                <a:solidFill>
                  <a:schemeClr val="dk1"/>
                </a:solidFill>
                <a:latin typeface="Inter"/>
                <a:ea typeface="Inter"/>
                <a:cs typeface="Inter"/>
                <a:sym typeface="Inter"/>
              </a:rPr>
              <a:t>transformasi pembelajaran </a:t>
            </a:r>
            <a:r>
              <a:rPr lang="en" sz="1200">
                <a:solidFill>
                  <a:schemeClr val="dk1"/>
                </a:solidFill>
                <a:latin typeface="Inter"/>
                <a:ea typeface="Inter"/>
                <a:cs typeface="Inter"/>
                <a:sym typeface="Inter"/>
              </a:rPr>
              <a:t>untuk mewujudkan </a:t>
            </a:r>
            <a:r>
              <a:rPr b="1" lang="en" sz="1200">
                <a:solidFill>
                  <a:schemeClr val="dk1"/>
                </a:solidFill>
                <a:latin typeface="Inter"/>
                <a:ea typeface="Inter"/>
                <a:cs typeface="Inter"/>
                <a:sym typeface="Inter"/>
              </a:rPr>
              <a:t>pembelajaran yang berorientasi pada peserta didik</a:t>
            </a:r>
            <a:endParaRPr b="1" sz="1200">
              <a:latin typeface="Inter"/>
              <a:ea typeface="Inter"/>
              <a:cs typeface="Inter"/>
              <a:sym typeface="Inter"/>
            </a:endParaRPr>
          </a:p>
        </p:txBody>
      </p:sp>
      <p:sp>
        <p:nvSpPr>
          <p:cNvPr id="316" name="Google Shape;316;p61"/>
          <p:cNvSpPr txBox="1"/>
          <p:nvPr/>
        </p:nvSpPr>
        <p:spPr>
          <a:xfrm>
            <a:off x="277575" y="144948"/>
            <a:ext cx="8343000" cy="7770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400">
                <a:solidFill>
                  <a:srgbClr val="1C4587"/>
                </a:solidFill>
                <a:latin typeface="Inter"/>
                <a:ea typeface="Inter"/>
                <a:cs typeface="Inter"/>
                <a:sym typeface="Inter"/>
              </a:rPr>
              <a:t>Mengapa Perlu Transformasi Pengelolaan Kinerja</a:t>
            </a:r>
            <a:endParaRPr b="1" sz="2400">
              <a:solidFill>
                <a:srgbClr val="1C4587"/>
              </a:solidFill>
              <a:latin typeface="Inter"/>
              <a:ea typeface="Inter"/>
              <a:cs typeface="Inter"/>
              <a:sym typeface="Inter"/>
            </a:endParaRPr>
          </a:p>
          <a:p>
            <a:pPr indent="0" lvl="0" marL="0" rtl="0" algn="l">
              <a:lnSpc>
                <a:spcPct val="90000"/>
              </a:lnSpc>
              <a:spcBef>
                <a:spcPts val="0"/>
              </a:spcBef>
              <a:spcAft>
                <a:spcPts val="0"/>
              </a:spcAft>
              <a:buNone/>
            </a:pPr>
            <a:r>
              <a:rPr lang="en" sz="2000">
                <a:solidFill>
                  <a:srgbClr val="1C4587"/>
                </a:solidFill>
                <a:latin typeface="Inter"/>
                <a:ea typeface="Inter"/>
                <a:cs typeface="Inter"/>
                <a:sym typeface="Inter"/>
              </a:rPr>
              <a:t>Guru dan Kepala Sekolah?</a:t>
            </a:r>
            <a:endParaRPr sz="2000">
              <a:solidFill>
                <a:srgbClr val="1C4587"/>
              </a:solidFill>
              <a:latin typeface="Inter"/>
              <a:ea typeface="Inter"/>
              <a:cs typeface="Inter"/>
              <a:sym typeface="Inter"/>
            </a:endParaRPr>
          </a:p>
        </p:txBody>
      </p:sp>
      <p:sp>
        <p:nvSpPr>
          <p:cNvPr id="317" name="Google Shape;317;p61"/>
          <p:cNvSpPr/>
          <p:nvPr/>
        </p:nvSpPr>
        <p:spPr>
          <a:xfrm>
            <a:off x="277575" y="3882359"/>
            <a:ext cx="3719700" cy="1135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Inter"/>
                <a:ea typeface="Inter"/>
                <a:cs typeface="Inter"/>
                <a:sym typeface="Inter"/>
              </a:rPr>
              <a:t>Bagi Pemerintah Daerah</a:t>
            </a:r>
            <a:endParaRPr b="1" sz="1200">
              <a:latin typeface="Inter"/>
              <a:ea typeface="Inter"/>
              <a:cs typeface="Inter"/>
              <a:sym typeface="Inter"/>
            </a:endParaRPr>
          </a:p>
          <a:p>
            <a:pPr indent="0" lvl="0" marL="0" rtl="0" algn="l">
              <a:spcBef>
                <a:spcPts val="0"/>
              </a:spcBef>
              <a:spcAft>
                <a:spcPts val="0"/>
              </a:spcAft>
              <a:buNone/>
            </a:pPr>
            <a:r>
              <a:t/>
            </a:r>
            <a:endParaRPr sz="1200">
              <a:latin typeface="Inter"/>
              <a:ea typeface="Inter"/>
              <a:cs typeface="Inter"/>
              <a:sym typeface="Inter"/>
            </a:endParaRPr>
          </a:p>
          <a:p>
            <a:pPr indent="0" lvl="0" marL="0" rtl="0" algn="l">
              <a:spcBef>
                <a:spcPts val="0"/>
              </a:spcBef>
              <a:spcAft>
                <a:spcPts val="0"/>
              </a:spcAft>
              <a:buNone/>
            </a:pPr>
            <a:r>
              <a:rPr lang="en" sz="1200">
                <a:latin typeface="Inter"/>
                <a:ea typeface="Inter"/>
                <a:cs typeface="Inter"/>
                <a:sym typeface="Inter"/>
              </a:rPr>
              <a:t>Alat dalam mengelola kinerja seluruh unit untuk mencapai </a:t>
            </a:r>
            <a:r>
              <a:rPr b="1" lang="en" sz="1200">
                <a:latin typeface="Inter"/>
                <a:ea typeface="Inter"/>
                <a:cs typeface="Inter"/>
                <a:sym typeface="Inter"/>
              </a:rPr>
              <a:t>tujuan dan sasaran Pemerintah Daerah</a:t>
            </a:r>
            <a:endParaRPr b="1" sz="1200">
              <a:latin typeface="Inter"/>
              <a:ea typeface="Inter"/>
              <a:cs typeface="Inter"/>
              <a:sym typeface="Inter"/>
            </a:endParaRPr>
          </a:p>
        </p:txBody>
      </p:sp>
      <p:pic>
        <p:nvPicPr>
          <p:cNvPr id="318" name="Google Shape;318;p61"/>
          <p:cNvPicPr preferRelativeResize="0"/>
          <p:nvPr/>
        </p:nvPicPr>
        <p:blipFill rotWithShape="1">
          <a:blip r:embed="rId3">
            <a:alphaModFix/>
          </a:blip>
          <a:srcRect b="18314" l="33052" r="30320" t="18685"/>
          <a:stretch/>
        </p:blipFill>
        <p:spPr>
          <a:xfrm rot="36">
            <a:off x="7995700" y="2347652"/>
            <a:ext cx="463301" cy="448197"/>
          </a:xfrm>
          <a:prstGeom prst="rect">
            <a:avLst/>
          </a:prstGeom>
          <a:noFill/>
          <a:ln>
            <a:noFill/>
          </a:ln>
        </p:spPr>
      </p:pic>
      <p:pic>
        <p:nvPicPr>
          <p:cNvPr id="319" name="Google Shape;319;p61"/>
          <p:cNvPicPr preferRelativeResize="0"/>
          <p:nvPr/>
        </p:nvPicPr>
        <p:blipFill rotWithShape="1">
          <a:blip r:embed="rId4">
            <a:alphaModFix/>
          </a:blip>
          <a:srcRect b="14014" l="37667" r="29706" t="27808"/>
          <a:stretch/>
        </p:blipFill>
        <p:spPr>
          <a:xfrm>
            <a:off x="3474611" y="2734616"/>
            <a:ext cx="405878" cy="360329"/>
          </a:xfrm>
          <a:prstGeom prst="rect">
            <a:avLst/>
          </a:prstGeom>
          <a:noFill/>
          <a:ln>
            <a:noFill/>
          </a:ln>
        </p:spPr>
      </p:pic>
      <p:pic>
        <p:nvPicPr>
          <p:cNvPr id="320" name="Google Shape;320;p61"/>
          <p:cNvPicPr preferRelativeResize="0"/>
          <p:nvPr/>
        </p:nvPicPr>
        <p:blipFill rotWithShape="1">
          <a:blip r:embed="rId5">
            <a:alphaModFix/>
          </a:blip>
          <a:srcRect b="5878" l="28039" r="24298" t="11912"/>
          <a:stretch/>
        </p:blipFill>
        <p:spPr>
          <a:xfrm>
            <a:off x="3401925" y="1552367"/>
            <a:ext cx="405883" cy="348543"/>
          </a:xfrm>
          <a:prstGeom prst="rect">
            <a:avLst/>
          </a:prstGeom>
          <a:noFill/>
          <a:ln>
            <a:noFill/>
          </a:ln>
        </p:spPr>
      </p:pic>
      <p:pic>
        <p:nvPicPr>
          <p:cNvPr id="321" name="Google Shape;321;p61"/>
          <p:cNvPicPr preferRelativeResize="0"/>
          <p:nvPr/>
        </p:nvPicPr>
        <p:blipFill rotWithShape="1">
          <a:blip r:embed="rId6">
            <a:alphaModFix/>
          </a:blip>
          <a:srcRect b="8333" l="26652" r="26563" t="8994"/>
          <a:stretch/>
        </p:blipFill>
        <p:spPr>
          <a:xfrm rot="-41">
            <a:off x="3474613" y="3950968"/>
            <a:ext cx="405883" cy="357121"/>
          </a:xfrm>
          <a:prstGeom prst="rect">
            <a:avLst/>
          </a:prstGeom>
          <a:noFill/>
          <a:ln>
            <a:noFill/>
          </a:ln>
        </p:spPr>
      </p:pic>
      <p:sp>
        <p:nvSpPr>
          <p:cNvPr id="322" name="Google Shape;322;p61"/>
          <p:cNvSpPr txBox="1"/>
          <p:nvPr/>
        </p:nvSpPr>
        <p:spPr>
          <a:xfrm>
            <a:off x="277575" y="1009825"/>
            <a:ext cx="24408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Inter"/>
                <a:ea typeface="Inter"/>
                <a:cs typeface="Inter"/>
                <a:sym typeface="Inter"/>
              </a:rPr>
              <a:t>Perspektif KemenpanRB</a:t>
            </a:r>
            <a:endParaRPr b="1">
              <a:solidFill>
                <a:schemeClr val="dk1"/>
              </a:solidFill>
              <a:latin typeface="Inter"/>
              <a:ea typeface="Inter"/>
              <a:cs typeface="Inter"/>
              <a:sym typeface="Inter"/>
            </a:endParaRPr>
          </a:p>
        </p:txBody>
      </p:sp>
      <p:sp>
        <p:nvSpPr>
          <p:cNvPr id="323" name="Google Shape;323;p61"/>
          <p:cNvSpPr txBox="1"/>
          <p:nvPr/>
        </p:nvSpPr>
        <p:spPr>
          <a:xfrm>
            <a:off x="5665175" y="1009825"/>
            <a:ext cx="30975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Inter"/>
                <a:ea typeface="Inter"/>
                <a:cs typeface="Inter"/>
                <a:sym typeface="Inter"/>
              </a:rPr>
              <a:t>Perspektif </a:t>
            </a:r>
            <a:r>
              <a:rPr b="1" lang="en">
                <a:solidFill>
                  <a:schemeClr val="dk1"/>
                </a:solidFill>
                <a:latin typeface="Inter"/>
                <a:ea typeface="Inter"/>
                <a:cs typeface="Inter"/>
                <a:sym typeface="Inter"/>
              </a:rPr>
              <a:t>Kemendikbudristek</a:t>
            </a:r>
            <a:endParaRPr b="1">
              <a:solidFill>
                <a:schemeClr val="dk1"/>
              </a:solidFill>
              <a:latin typeface="Inter"/>
              <a:ea typeface="Inter"/>
              <a:cs typeface="Inter"/>
              <a:sym typeface="Inter"/>
            </a:endParaRPr>
          </a:p>
        </p:txBody>
      </p:sp>
      <p:sp>
        <p:nvSpPr>
          <p:cNvPr id="324" name="Google Shape;324;p61"/>
          <p:cNvSpPr/>
          <p:nvPr/>
        </p:nvSpPr>
        <p:spPr>
          <a:xfrm>
            <a:off x="4080600" y="2593025"/>
            <a:ext cx="1290600" cy="1031100"/>
          </a:xfrm>
          <a:prstGeom prst="rightArrow">
            <a:avLst>
              <a:gd fmla="val 50000" name="adj1"/>
              <a:gd fmla="val 50000" name="adj2"/>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328" name="Shape 328"/>
        <p:cNvGrpSpPr/>
        <p:nvPr/>
      </p:nvGrpSpPr>
      <p:grpSpPr>
        <a:xfrm>
          <a:off x="0" y="0"/>
          <a:ext cx="0" cy="0"/>
          <a:chOff x="0" y="0"/>
          <a:chExt cx="0" cy="0"/>
        </a:xfrm>
      </p:grpSpPr>
      <p:sp>
        <p:nvSpPr>
          <p:cNvPr id="329" name="Google Shape;329;p62"/>
          <p:cNvSpPr/>
          <p:nvPr/>
        </p:nvSpPr>
        <p:spPr>
          <a:xfrm>
            <a:off x="1288075" y="3287175"/>
            <a:ext cx="2389800" cy="1743600"/>
          </a:xfrm>
          <a:prstGeom prst="roundRect">
            <a:avLst>
              <a:gd fmla="val 8145" name="adj"/>
            </a:avLst>
          </a:prstGeom>
          <a:solidFill>
            <a:srgbClr val="C9DAF8"/>
          </a:solidFill>
          <a:ln>
            <a:noFill/>
          </a:ln>
        </p:spPr>
        <p:txBody>
          <a:bodyPr anchorCtr="0" anchor="ctr" bIns="0" lIns="91425" spcFirstLastPara="1" rIns="91425" wrap="square" tIns="0">
            <a:noAutofit/>
          </a:bodyPr>
          <a:lstStyle/>
          <a:p>
            <a:pPr indent="-190500" lvl="0" marL="285750" marR="0" rtl="0" algn="l">
              <a:lnSpc>
                <a:spcPct val="100000"/>
              </a:lnSpc>
              <a:spcBef>
                <a:spcPts val="0"/>
              </a:spcBef>
              <a:spcAft>
                <a:spcPts val="0"/>
              </a:spcAft>
              <a:buSzPts val="1200"/>
              <a:buChar char="●"/>
            </a:pPr>
            <a:r>
              <a:rPr lang="en" sz="1200">
                <a:solidFill>
                  <a:schemeClr val="dk1"/>
                </a:solidFill>
              </a:rPr>
              <a:t>Penyelarasan dan percepatan proses melalui teknologi dan terintegrasi pengelolaan kinerja daerah</a:t>
            </a:r>
            <a:endParaRPr sz="1200">
              <a:solidFill>
                <a:schemeClr val="dk1"/>
              </a:solidFill>
            </a:endParaRPr>
          </a:p>
          <a:p>
            <a:pPr indent="-190500" lvl="0" marL="285750" marR="0" rtl="0" algn="l">
              <a:lnSpc>
                <a:spcPct val="100000"/>
              </a:lnSpc>
              <a:spcBef>
                <a:spcPts val="0"/>
              </a:spcBef>
              <a:spcAft>
                <a:spcPts val="0"/>
              </a:spcAft>
              <a:buSzPts val="1200"/>
              <a:buChar char="●"/>
            </a:pPr>
            <a:r>
              <a:rPr lang="en" sz="1200"/>
              <a:t>Lebih sedikit dokumen yang harus disiapkan dan direviu oleh atasan dan Pemda</a:t>
            </a:r>
            <a:endParaRPr sz="1200"/>
          </a:p>
        </p:txBody>
      </p:sp>
      <p:sp>
        <p:nvSpPr>
          <p:cNvPr id="330" name="Google Shape;330;p62"/>
          <p:cNvSpPr/>
          <p:nvPr/>
        </p:nvSpPr>
        <p:spPr>
          <a:xfrm>
            <a:off x="6389150" y="3287175"/>
            <a:ext cx="2389800" cy="1743600"/>
          </a:xfrm>
          <a:prstGeom prst="roundRect">
            <a:avLst>
              <a:gd fmla="val 8145" name="adj"/>
            </a:avLst>
          </a:prstGeom>
          <a:solidFill>
            <a:srgbClr val="C9DAF8"/>
          </a:solidFill>
          <a:ln>
            <a:noFill/>
          </a:ln>
        </p:spPr>
        <p:txBody>
          <a:bodyPr anchorCtr="0" anchor="ctr" bIns="0" lIns="91425" spcFirstLastPara="1" rIns="91425" wrap="square" tIns="0">
            <a:noAutofit/>
          </a:bodyPr>
          <a:lstStyle/>
          <a:p>
            <a:pPr indent="-190500" lvl="0" marL="285750" marR="0" rtl="0" algn="l">
              <a:lnSpc>
                <a:spcPct val="100000"/>
              </a:lnSpc>
              <a:spcBef>
                <a:spcPts val="0"/>
              </a:spcBef>
              <a:spcAft>
                <a:spcPts val="0"/>
              </a:spcAft>
              <a:buSzPts val="1200"/>
              <a:buChar char="●"/>
            </a:pPr>
            <a:r>
              <a:rPr lang="en" sz="1200">
                <a:solidFill>
                  <a:schemeClr val="dk1"/>
                </a:solidFill>
              </a:rPr>
              <a:t>Pegawai melakukan peningkatan kinerja berbasis observasi kinerja</a:t>
            </a:r>
            <a:endParaRPr sz="1200">
              <a:solidFill>
                <a:schemeClr val="dk1"/>
              </a:solidFill>
            </a:endParaRPr>
          </a:p>
          <a:p>
            <a:pPr indent="-190500" lvl="0" marL="285750" marR="0" rtl="0" algn="l">
              <a:lnSpc>
                <a:spcPct val="100000"/>
              </a:lnSpc>
              <a:spcBef>
                <a:spcPts val="0"/>
              </a:spcBef>
              <a:spcAft>
                <a:spcPts val="0"/>
              </a:spcAft>
              <a:buSzPts val="1200"/>
              <a:buChar char="●"/>
            </a:pPr>
            <a:r>
              <a:rPr lang="en" sz="1200">
                <a:solidFill>
                  <a:schemeClr val="dk1"/>
                </a:solidFill>
              </a:rPr>
              <a:t>Atasan dan Pemda fokus mendukung peningkatan kinerja yang berdampak nyata pada </a:t>
            </a:r>
            <a:r>
              <a:rPr lang="en" sz="1200">
                <a:solidFill>
                  <a:schemeClr val="dk1"/>
                </a:solidFill>
              </a:rPr>
              <a:t>pembelajaran</a:t>
            </a:r>
            <a:r>
              <a:rPr lang="en" sz="1200">
                <a:solidFill>
                  <a:schemeClr val="dk1"/>
                </a:solidFill>
              </a:rPr>
              <a:t> peserta didik</a:t>
            </a:r>
            <a:endParaRPr sz="1200"/>
          </a:p>
        </p:txBody>
      </p:sp>
      <p:sp>
        <p:nvSpPr>
          <p:cNvPr id="331" name="Google Shape;331;p62"/>
          <p:cNvSpPr/>
          <p:nvPr/>
        </p:nvSpPr>
        <p:spPr>
          <a:xfrm>
            <a:off x="3839773" y="962434"/>
            <a:ext cx="2387700" cy="568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C4587"/>
                </a:solidFill>
              </a:rPr>
              <a:t>Merdeka Memilih Indikator yang Relevan</a:t>
            </a:r>
            <a:endParaRPr>
              <a:solidFill>
                <a:srgbClr val="1C4587"/>
              </a:solidFill>
            </a:endParaRPr>
          </a:p>
        </p:txBody>
      </p:sp>
      <p:sp>
        <p:nvSpPr>
          <p:cNvPr id="332" name="Google Shape;332;p62"/>
          <p:cNvSpPr/>
          <p:nvPr/>
        </p:nvSpPr>
        <p:spPr>
          <a:xfrm>
            <a:off x="3838612" y="3287175"/>
            <a:ext cx="2389800" cy="1743600"/>
          </a:xfrm>
          <a:prstGeom prst="roundRect">
            <a:avLst>
              <a:gd fmla="val 8145" name="adj"/>
            </a:avLst>
          </a:prstGeom>
          <a:solidFill>
            <a:srgbClr val="C9DAF8"/>
          </a:solidFill>
          <a:ln>
            <a:noFill/>
          </a:ln>
        </p:spPr>
        <p:txBody>
          <a:bodyPr anchorCtr="0" anchor="ctr" bIns="0" lIns="91425" spcFirstLastPara="1" rIns="91425" wrap="square" tIns="0">
            <a:noAutofit/>
          </a:bodyPr>
          <a:lstStyle/>
          <a:p>
            <a:pPr indent="-190500" lvl="0" marL="285750" marR="0" rtl="0" algn="l">
              <a:lnSpc>
                <a:spcPct val="100000"/>
              </a:lnSpc>
              <a:spcBef>
                <a:spcPts val="0"/>
              </a:spcBef>
              <a:spcAft>
                <a:spcPts val="0"/>
              </a:spcAft>
              <a:buSzPts val="1200"/>
              <a:buFont typeface="Raleway"/>
              <a:buChar char="●"/>
            </a:pPr>
            <a:r>
              <a:rPr lang="en" sz="1200"/>
              <a:t>Pegawai memilih satu</a:t>
            </a:r>
            <a:r>
              <a:rPr b="1" lang="en" sz="1200"/>
              <a:t> </a:t>
            </a:r>
            <a:r>
              <a:rPr lang="en" sz="1200"/>
              <a:t>indikator kinerja yang paling relevan untuk ditingkatkan </a:t>
            </a:r>
            <a:endParaRPr sz="1200"/>
          </a:p>
          <a:p>
            <a:pPr indent="-190500" lvl="0" marL="285750" marR="0" rtl="0" algn="l">
              <a:lnSpc>
                <a:spcPct val="100000"/>
              </a:lnSpc>
              <a:spcBef>
                <a:spcPts val="0"/>
              </a:spcBef>
              <a:spcAft>
                <a:spcPts val="0"/>
              </a:spcAft>
              <a:buSzPts val="1200"/>
              <a:buChar char="●"/>
            </a:pPr>
            <a:r>
              <a:rPr lang="en" sz="1200"/>
              <a:t>Atasan dan Pemda dapat menyusun prioritas indikator sesuai kondisi sekolah dan daerah.</a:t>
            </a:r>
            <a:endParaRPr sz="1200"/>
          </a:p>
        </p:txBody>
      </p:sp>
      <p:sp>
        <p:nvSpPr>
          <p:cNvPr id="333" name="Google Shape;333;p62"/>
          <p:cNvSpPr/>
          <p:nvPr/>
        </p:nvSpPr>
        <p:spPr>
          <a:xfrm>
            <a:off x="6389150" y="1633350"/>
            <a:ext cx="2389800" cy="1546500"/>
          </a:xfrm>
          <a:prstGeom prst="rect">
            <a:avLst/>
          </a:prstGeom>
          <a:solidFill>
            <a:srgbClr val="EEEEEE"/>
          </a:solidFill>
          <a:ln>
            <a:noFill/>
          </a:ln>
        </p:spPr>
        <p:txBody>
          <a:bodyPr anchorCtr="0" anchor="ctr" bIns="91425" lIns="91425" spcFirstLastPara="1" rIns="91425" wrap="square" tIns="91425">
            <a:noAutofit/>
          </a:bodyPr>
          <a:lstStyle/>
          <a:p>
            <a:pPr indent="-190500" lvl="0" marL="285750" marR="0" rtl="0" algn="l">
              <a:lnSpc>
                <a:spcPct val="100000"/>
              </a:lnSpc>
              <a:spcBef>
                <a:spcPts val="0"/>
              </a:spcBef>
              <a:spcAft>
                <a:spcPts val="0"/>
              </a:spcAft>
              <a:buSzPts val="1200"/>
              <a:buChar char="●"/>
            </a:pPr>
            <a:r>
              <a:rPr lang="en" sz="1200"/>
              <a:t>Tekanan untuk mencapai kinerja sempurna hanya melahirkan perubahan di atas kertas</a:t>
            </a:r>
            <a:endParaRPr sz="1200"/>
          </a:p>
        </p:txBody>
      </p:sp>
      <p:sp>
        <p:nvSpPr>
          <p:cNvPr id="334" name="Google Shape;334;p62"/>
          <p:cNvSpPr/>
          <p:nvPr/>
        </p:nvSpPr>
        <p:spPr>
          <a:xfrm>
            <a:off x="1288075" y="1633350"/>
            <a:ext cx="2389800" cy="1546500"/>
          </a:xfrm>
          <a:prstGeom prst="rect">
            <a:avLst/>
          </a:prstGeom>
          <a:solidFill>
            <a:srgbClr val="EEEEEE"/>
          </a:solidFill>
          <a:ln>
            <a:noFill/>
          </a:ln>
        </p:spPr>
        <p:txBody>
          <a:bodyPr anchorCtr="0" anchor="ctr" bIns="91425" lIns="91425" spcFirstLastPara="1" rIns="91425" wrap="square" tIns="91425">
            <a:noAutofit/>
          </a:bodyPr>
          <a:lstStyle/>
          <a:p>
            <a:pPr indent="-190500" lvl="0" marL="285750" rtl="0" algn="l">
              <a:spcBef>
                <a:spcPts val="0"/>
              </a:spcBef>
              <a:spcAft>
                <a:spcPts val="0"/>
              </a:spcAft>
              <a:buSzPts val="1200"/>
              <a:buChar char="●"/>
            </a:pPr>
            <a:r>
              <a:rPr lang="en" sz="1200"/>
              <a:t>Pegawai tersita waktunya untuk urusan administrasi</a:t>
            </a:r>
            <a:endParaRPr sz="1200"/>
          </a:p>
          <a:p>
            <a:pPr indent="-190500" lvl="0" marL="285750" rtl="0" algn="l">
              <a:spcBef>
                <a:spcPts val="0"/>
              </a:spcBef>
              <a:spcAft>
                <a:spcPts val="0"/>
              </a:spcAft>
              <a:buSzPts val="1200"/>
              <a:buChar char="●"/>
            </a:pPr>
            <a:r>
              <a:rPr lang="en" sz="1200"/>
              <a:t>Atasan dan Pemda mengevaluasi dokumen secara manual</a:t>
            </a:r>
            <a:endParaRPr sz="1200"/>
          </a:p>
        </p:txBody>
      </p:sp>
      <p:sp>
        <p:nvSpPr>
          <p:cNvPr id="335" name="Google Shape;335;p62"/>
          <p:cNvSpPr/>
          <p:nvPr/>
        </p:nvSpPr>
        <p:spPr>
          <a:xfrm>
            <a:off x="3838612" y="1633350"/>
            <a:ext cx="2389800" cy="1546500"/>
          </a:xfrm>
          <a:prstGeom prst="rect">
            <a:avLst/>
          </a:prstGeom>
          <a:solidFill>
            <a:srgbClr val="EEEEEE"/>
          </a:solidFill>
          <a:ln>
            <a:noFill/>
          </a:ln>
        </p:spPr>
        <p:txBody>
          <a:bodyPr anchorCtr="0" anchor="ctr" bIns="91425" lIns="91425" spcFirstLastPara="1" rIns="91425" wrap="square" tIns="91425">
            <a:noAutofit/>
          </a:bodyPr>
          <a:lstStyle/>
          <a:p>
            <a:pPr indent="-190500" lvl="0" marL="285750" marR="0" rtl="0" algn="l">
              <a:lnSpc>
                <a:spcPct val="100000"/>
              </a:lnSpc>
              <a:spcBef>
                <a:spcPts val="0"/>
              </a:spcBef>
              <a:spcAft>
                <a:spcPts val="0"/>
              </a:spcAft>
              <a:buSzPts val="1200"/>
              <a:buChar char="●"/>
            </a:pPr>
            <a:r>
              <a:rPr lang="en" sz="1200">
                <a:solidFill>
                  <a:schemeClr val="dk1"/>
                </a:solidFill>
              </a:rPr>
              <a:t>Pegawai diukur dengan banyak indikator</a:t>
            </a:r>
            <a:endParaRPr sz="1200">
              <a:solidFill>
                <a:schemeClr val="dk1"/>
              </a:solidFill>
            </a:endParaRPr>
          </a:p>
          <a:p>
            <a:pPr indent="-190500" lvl="0" marL="285750" marR="0" rtl="0" algn="l">
              <a:lnSpc>
                <a:spcPct val="100000"/>
              </a:lnSpc>
              <a:spcBef>
                <a:spcPts val="0"/>
              </a:spcBef>
              <a:spcAft>
                <a:spcPts val="0"/>
              </a:spcAft>
              <a:buSzPts val="1200"/>
              <a:buChar char="●"/>
            </a:pPr>
            <a:r>
              <a:rPr lang="en" sz="1200"/>
              <a:t>Pemetaan kebutuhan peningkatan kinerja sulit dilakukan, karena indikator terlalu banyak</a:t>
            </a:r>
            <a:endParaRPr sz="1200"/>
          </a:p>
        </p:txBody>
      </p:sp>
      <p:sp>
        <p:nvSpPr>
          <p:cNvPr id="336" name="Google Shape;336;p62"/>
          <p:cNvSpPr txBox="1"/>
          <p:nvPr/>
        </p:nvSpPr>
        <p:spPr>
          <a:xfrm>
            <a:off x="44976" y="2157775"/>
            <a:ext cx="1258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Sebelum</a:t>
            </a:r>
            <a:endParaRPr b="1">
              <a:solidFill>
                <a:schemeClr val="dk1"/>
              </a:solidFill>
            </a:endParaRPr>
          </a:p>
        </p:txBody>
      </p:sp>
      <p:sp>
        <p:nvSpPr>
          <p:cNvPr id="337" name="Google Shape;337;p62"/>
          <p:cNvSpPr txBox="1"/>
          <p:nvPr/>
        </p:nvSpPr>
        <p:spPr>
          <a:xfrm>
            <a:off x="44976" y="3743308"/>
            <a:ext cx="1258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Sesudah</a:t>
            </a:r>
            <a:endParaRPr b="1">
              <a:solidFill>
                <a:schemeClr val="dk1"/>
              </a:solidFill>
            </a:endParaRPr>
          </a:p>
        </p:txBody>
      </p:sp>
      <p:sp>
        <p:nvSpPr>
          <p:cNvPr id="338" name="Google Shape;338;p62"/>
          <p:cNvSpPr/>
          <p:nvPr/>
        </p:nvSpPr>
        <p:spPr>
          <a:xfrm>
            <a:off x="1288122" y="962434"/>
            <a:ext cx="2389800" cy="568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C4587"/>
                </a:solidFill>
              </a:rPr>
              <a:t>Merdeka dari Beban Administrasi</a:t>
            </a:r>
            <a:endParaRPr>
              <a:solidFill>
                <a:srgbClr val="1C4587"/>
              </a:solidFill>
            </a:endParaRPr>
          </a:p>
        </p:txBody>
      </p:sp>
      <p:sp>
        <p:nvSpPr>
          <p:cNvPr id="339" name="Google Shape;339;p62"/>
          <p:cNvSpPr/>
          <p:nvPr/>
        </p:nvSpPr>
        <p:spPr>
          <a:xfrm>
            <a:off x="6391424" y="962434"/>
            <a:ext cx="2387700" cy="568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C4587"/>
                </a:solidFill>
              </a:rPr>
              <a:t>Merdeka Unjuk Kinerja yang Berdampak</a:t>
            </a:r>
            <a:endParaRPr>
              <a:solidFill>
                <a:srgbClr val="1C4587"/>
              </a:solidFill>
            </a:endParaRPr>
          </a:p>
        </p:txBody>
      </p:sp>
      <p:sp>
        <p:nvSpPr>
          <p:cNvPr id="340" name="Google Shape;340;p62"/>
          <p:cNvSpPr txBox="1"/>
          <p:nvPr/>
        </p:nvSpPr>
        <p:spPr>
          <a:xfrm>
            <a:off x="277569" y="53538"/>
            <a:ext cx="8343000" cy="9525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b="1" lang="en" sz="2400">
                <a:solidFill>
                  <a:srgbClr val="1C4587"/>
                </a:solidFill>
              </a:rPr>
              <a:t>Apa Ciri Transformasi Pengelolaan Kinerja </a:t>
            </a:r>
            <a:endParaRPr b="1" sz="2400">
              <a:solidFill>
                <a:srgbClr val="1C4587"/>
              </a:solidFill>
            </a:endParaRPr>
          </a:p>
          <a:p>
            <a:pPr indent="0" lvl="0" marL="0" rtl="0" algn="l">
              <a:lnSpc>
                <a:spcPct val="90000"/>
              </a:lnSpc>
              <a:spcBef>
                <a:spcPts val="0"/>
              </a:spcBef>
              <a:spcAft>
                <a:spcPts val="0"/>
              </a:spcAft>
              <a:buNone/>
            </a:pPr>
            <a:r>
              <a:rPr lang="en" sz="2000">
                <a:solidFill>
                  <a:srgbClr val="1C4587"/>
                </a:solidFill>
              </a:rPr>
              <a:t>Guru dan Kepala Sekolah?</a:t>
            </a:r>
            <a:endParaRPr sz="2000">
              <a:solidFill>
                <a:srgbClr val="1C458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6FF"/>
        </a:solidFill>
      </p:bgPr>
    </p:bg>
    <p:spTree>
      <p:nvGrpSpPr>
        <p:cNvPr id="344" name="Shape 344"/>
        <p:cNvGrpSpPr/>
        <p:nvPr/>
      </p:nvGrpSpPr>
      <p:grpSpPr>
        <a:xfrm>
          <a:off x="0" y="0"/>
          <a:ext cx="0" cy="0"/>
          <a:chOff x="0" y="0"/>
          <a:chExt cx="0" cy="0"/>
        </a:xfrm>
      </p:grpSpPr>
      <p:sp>
        <p:nvSpPr>
          <p:cNvPr id="345" name="Google Shape;345;p63"/>
          <p:cNvSpPr/>
          <p:nvPr/>
        </p:nvSpPr>
        <p:spPr>
          <a:xfrm>
            <a:off x="4250425" y="0"/>
            <a:ext cx="4893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46" name="Google Shape;346;p63"/>
          <p:cNvSpPr txBox="1"/>
          <p:nvPr/>
        </p:nvSpPr>
        <p:spPr>
          <a:xfrm>
            <a:off x="5249125" y="3692953"/>
            <a:ext cx="2895900" cy="95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1F3864"/>
                </a:solidFill>
                <a:latin typeface="Raleway"/>
                <a:ea typeface="Raleway"/>
                <a:cs typeface="Raleway"/>
                <a:sym typeface="Raleway"/>
              </a:rPr>
              <a:t>Perdirjen GTK </a:t>
            </a:r>
            <a:br>
              <a:rPr b="1" lang="en" sz="1100">
                <a:solidFill>
                  <a:srgbClr val="1F3864"/>
                </a:solidFill>
                <a:latin typeface="Raleway"/>
                <a:ea typeface="Raleway"/>
                <a:cs typeface="Raleway"/>
                <a:sym typeface="Raleway"/>
              </a:rPr>
            </a:br>
            <a:r>
              <a:rPr b="1" lang="en" sz="1100">
                <a:solidFill>
                  <a:srgbClr val="1F3864"/>
                </a:solidFill>
                <a:latin typeface="Raleway"/>
                <a:ea typeface="Raleway"/>
                <a:cs typeface="Raleway"/>
                <a:sym typeface="Raleway"/>
              </a:rPr>
              <a:t>No. 7607/B.B1/HK.03/2023</a:t>
            </a:r>
            <a:endParaRPr b="1" sz="1100">
              <a:solidFill>
                <a:srgbClr val="1F386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1100">
                <a:solidFill>
                  <a:srgbClr val="1F3864"/>
                </a:solidFill>
                <a:latin typeface="Raleway"/>
                <a:ea typeface="Raleway"/>
                <a:cs typeface="Raleway"/>
                <a:sym typeface="Raleway"/>
              </a:rPr>
              <a:t>tentang </a:t>
            </a:r>
            <a:br>
              <a:rPr lang="en" sz="1100">
                <a:solidFill>
                  <a:srgbClr val="1F3864"/>
                </a:solidFill>
                <a:latin typeface="Raleway"/>
                <a:ea typeface="Raleway"/>
                <a:cs typeface="Raleway"/>
                <a:sym typeface="Raleway"/>
              </a:rPr>
            </a:br>
            <a:r>
              <a:rPr lang="en" sz="1100">
                <a:solidFill>
                  <a:srgbClr val="1F3864"/>
                </a:solidFill>
                <a:latin typeface="Raleway"/>
                <a:ea typeface="Raleway"/>
                <a:cs typeface="Raleway"/>
                <a:sym typeface="Raleway"/>
              </a:rPr>
              <a:t>Petunjuk Teknis Pengelolaan Kinerja Guru dan Kepala Sekolah</a:t>
            </a:r>
            <a:endParaRPr sz="1300">
              <a:solidFill>
                <a:srgbClr val="1692D0"/>
              </a:solidFill>
              <a:latin typeface="Raleway"/>
              <a:ea typeface="Raleway"/>
              <a:cs typeface="Raleway"/>
              <a:sym typeface="Raleway"/>
            </a:endParaRPr>
          </a:p>
        </p:txBody>
      </p:sp>
      <p:sp>
        <p:nvSpPr>
          <p:cNvPr id="347" name="Google Shape;347;p63"/>
          <p:cNvSpPr/>
          <p:nvPr/>
        </p:nvSpPr>
        <p:spPr>
          <a:xfrm>
            <a:off x="5884400" y="1100725"/>
            <a:ext cx="1619100" cy="19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(Masukan gambar screenshot halaman depan Perdirjen)</a:t>
            </a:r>
            <a:endParaRPr i="1" sz="1000"/>
          </a:p>
        </p:txBody>
      </p:sp>
      <p:pic>
        <p:nvPicPr>
          <p:cNvPr id="348" name="Google Shape;348;p63"/>
          <p:cNvPicPr preferRelativeResize="0"/>
          <p:nvPr/>
        </p:nvPicPr>
        <p:blipFill>
          <a:blip r:embed="rId3">
            <a:alphaModFix/>
          </a:blip>
          <a:stretch>
            <a:fillRect/>
          </a:stretch>
        </p:blipFill>
        <p:spPr>
          <a:xfrm>
            <a:off x="5739800" y="306223"/>
            <a:ext cx="2036926" cy="3122478"/>
          </a:xfrm>
          <a:prstGeom prst="rect">
            <a:avLst/>
          </a:prstGeom>
          <a:noFill/>
          <a:ln>
            <a:noFill/>
          </a:ln>
          <a:effectLst>
            <a:outerShdw blurRad="57150" rotWithShape="0" algn="bl" dir="5400000" dist="19050">
              <a:srgbClr val="000000">
                <a:alpha val="50000"/>
              </a:srgbClr>
            </a:outerShdw>
          </a:effectLst>
        </p:spPr>
      </p:pic>
      <p:sp>
        <p:nvSpPr>
          <p:cNvPr id="349" name="Google Shape;349;p63"/>
          <p:cNvSpPr txBox="1"/>
          <p:nvPr/>
        </p:nvSpPr>
        <p:spPr>
          <a:xfrm>
            <a:off x="273000" y="1176936"/>
            <a:ext cx="2895900" cy="1560900"/>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None/>
            </a:pPr>
            <a:r>
              <a:rPr lang="en" sz="5300">
                <a:solidFill>
                  <a:srgbClr val="1C4587"/>
                </a:solidFill>
                <a:latin typeface="Raleway Black"/>
                <a:ea typeface="Raleway Black"/>
                <a:cs typeface="Raleway Black"/>
                <a:sym typeface="Raleway Black"/>
              </a:rPr>
              <a:t>TELAH TERBIT</a:t>
            </a:r>
            <a:endParaRPr sz="5300">
              <a:solidFill>
                <a:srgbClr val="1C4587"/>
              </a:solidFill>
              <a:latin typeface="Raleway Black"/>
              <a:ea typeface="Raleway Black"/>
              <a:cs typeface="Raleway Black"/>
              <a:sym typeface="Raleway Black"/>
            </a:endParaRPr>
          </a:p>
        </p:txBody>
      </p:sp>
      <p:sp>
        <p:nvSpPr>
          <p:cNvPr id="350" name="Google Shape;350;p63"/>
          <p:cNvSpPr/>
          <p:nvPr/>
        </p:nvSpPr>
        <p:spPr>
          <a:xfrm>
            <a:off x="273000" y="2824186"/>
            <a:ext cx="3700200" cy="11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1C4587"/>
                </a:solidFill>
                <a:latin typeface="Inter"/>
                <a:ea typeface="Inter"/>
                <a:cs typeface="Inter"/>
                <a:sym typeface="Inter"/>
              </a:rPr>
              <a:t>Regulasi teknis berupa Perdirjen untuk mendukung penerapan Pengelolaan Kinerja Guru dan Kepala Sekolah melalui PMM</a:t>
            </a:r>
            <a:endParaRPr sz="1700">
              <a:solidFill>
                <a:srgbClr val="1C4587"/>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